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2"/>
  </p:notesMasterIdLst>
  <p:sldIdLst>
    <p:sldId id="472" r:id="rId2"/>
    <p:sldId id="474" r:id="rId3"/>
    <p:sldId id="475" r:id="rId4"/>
    <p:sldId id="491" r:id="rId5"/>
    <p:sldId id="476" r:id="rId6"/>
    <p:sldId id="477" r:id="rId7"/>
    <p:sldId id="478" r:id="rId8"/>
    <p:sldId id="483" r:id="rId9"/>
    <p:sldId id="484" r:id="rId10"/>
    <p:sldId id="485" r:id="rId11"/>
    <p:sldId id="486" r:id="rId12"/>
    <p:sldId id="487" r:id="rId13"/>
    <p:sldId id="488" r:id="rId14"/>
    <p:sldId id="473" r:id="rId15"/>
    <p:sldId id="479" r:id="rId16"/>
    <p:sldId id="480" r:id="rId17"/>
    <p:sldId id="481" r:id="rId18"/>
    <p:sldId id="482" r:id="rId19"/>
    <p:sldId id="489" r:id="rId20"/>
    <p:sldId id="490" r:id="rId2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F3962"/>
    <a:srgbClr val="0432FF"/>
    <a:srgbClr val="F397BA"/>
    <a:srgbClr val="F9CBDD"/>
    <a:srgbClr val="31414A"/>
    <a:srgbClr val="941651"/>
    <a:srgbClr val="365591"/>
    <a:srgbClr val="F7E16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009" autoAdjust="0"/>
    <p:restoredTop sz="89175" autoAdjust="0"/>
  </p:normalViewPr>
  <p:slideViewPr>
    <p:cSldViewPr snapToGrid="0" snapToObjects="1">
      <p:cViewPr varScale="1">
        <p:scale>
          <a:sx n="111" d="100"/>
          <a:sy n="111" d="100"/>
        </p:scale>
        <p:origin x="216" y="272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5" d="100"/>
        <a:sy n="105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F6DCBB4-85AB-DC44-A587-08CD8F7A0B18}" type="datetimeFigureOut">
              <a:rPr lang="en-US" smtClean="0"/>
              <a:t>9/12/22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33AA4AB-A92F-C146-A5DE-D72550EAA3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122451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Change to 1.0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33AA4AB-A92F-C146-A5DE-D72550EAA3ED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889941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33AA4AB-A92F-C146-A5DE-D72550EAA3ED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925831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33AA4AB-A92F-C146-A5DE-D72550EAA3ED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157454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33AA4AB-A92F-C146-A5DE-D72550EAA3ED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039705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33AA4AB-A92F-C146-A5DE-D72550EAA3ED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592179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33AA4AB-A92F-C146-A5DE-D72550EAA3ED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239568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33AA4AB-A92F-C146-A5DE-D72550EAA3ED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53712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33AA4AB-A92F-C146-A5DE-D72550EAA3ED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254860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33AA4AB-A92F-C146-A5DE-D72550EAA3ED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020608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33AA4AB-A92F-C146-A5DE-D72550EAA3ED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986019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33AA4AB-A92F-C146-A5DE-D72550EAA3ED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211917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33AA4AB-A92F-C146-A5DE-D72550EAA3ED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3166560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33AA4AB-A92F-C146-A5DE-D72550EAA3ED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989060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33AA4AB-A92F-C146-A5DE-D72550EAA3ED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011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33AA4AB-A92F-C146-A5DE-D72550EAA3ED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253381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33AA4AB-A92F-C146-A5DE-D72550EAA3ED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48299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33AA4AB-A92F-C146-A5DE-D72550EAA3ED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846661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33AA4AB-A92F-C146-A5DE-D72550EAA3ED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297128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33AA4AB-A92F-C146-A5DE-D72550EAA3ED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376814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33AA4AB-A92F-C146-A5DE-D72550EAA3ED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63744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52A5D0-C410-DD4F-9103-813DACF301C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9335D2D-5E04-8946-AA73-8ACCA145A8F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AD6C83C-F258-4145-A944-0E4CBA7548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9799AD-5D51-AC47-A749-9ACC3FE46FB5}" type="datetimeFigureOut">
              <a:rPr lang="en-US" smtClean="0"/>
              <a:t>9/12/22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F2BC88-88D7-7A43-9258-17D5E526E4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A67E62-2358-4E49-B07F-743094626E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73A310-783B-E34B-B186-49B4A5D109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159732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E4CB4A-ADAC-C642-9F1B-822484342E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9B17B9F-0A17-8048-8A31-5752F03B73F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81B3045-2852-2349-A80F-C7E49A3B75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9799AD-5D51-AC47-A749-9ACC3FE46FB5}" type="datetimeFigureOut">
              <a:rPr lang="en-US" smtClean="0"/>
              <a:t>9/12/22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82AD919-3C8C-3844-A3E1-E1B9D09EFD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8EC0409-DD8D-304E-8980-4DC757712A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73A310-783B-E34B-B186-49B4A5D109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63838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207F0CD-C1FC-DA44-AB9B-1290CD35053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849E483-D2A7-F648-B40D-E82009BE73C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8E9CE9C-2064-B149-BBCA-AEA84D61B4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9799AD-5D51-AC47-A749-9ACC3FE46FB5}" type="datetimeFigureOut">
              <a:rPr lang="en-US" smtClean="0"/>
              <a:t>9/12/22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785A31E-6BED-E244-A317-6954DEAA88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BC8A483-C7B8-3A40-AB15-4F0DCCB520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73A310-783B-E34B-B186-49B4A5D109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37737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A669D0-5C9A-724C-8698-91C5FD3D1A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EBD308-33B0-2A49-9584-DB37ECF4ABB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ABAFF26-943D-5847-99DA-FF0ED7A575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9799AD-5D51-AC47-A749-9ACC3FE46FB5}" type="datetimeFigureOut">
              <a:rPr lang="en-US" smtClean="0"/>
              <a:t>9/12/22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503E7D0-9C58-D443-8DE3-22F433907E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1C5F044-8ADD-7E4D-A30A-03DA552436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73A310-783B-E34B-B186-49B4A5D109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204031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9B73EF-A012-FC44-9A0F-EA48666679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98ADF2A-0CE7-6C47-8940-649C0C531CD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60D5DA7-E19D-DD4E-8C26-AF14041CCE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9799AD-5D51-AC47-A749-9ACC3FE46FB5}" type="datetimeFigureOut">
              <a:rPr lang="en-US" smtClean="0"/>
              <a:t>9/12/22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45B2265-6F1F-D04D-875E-DB3993D738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3E35DB4-09C9-0F40-88DB-DCB929AEDF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73A310-783B-E34B-B186-49B4A5D109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183947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1FC96C-FE0C-4643-B4DC-D30FE50F96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45B7D2-8B44-254A-9DEB-9467D689E0D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CFBF5B1-ABBC-D34C-BC7D-A4C4A34D6B0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6A28984-1A8F-0A47-8A33-F28B04DD98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9799AD-5D51-AC47-A749-9ACC3FE46FB5}" type="datetimeFigureOut">
              <a:rPr lang="en-US" smtClean="0"/>
              <a:t>9/12/22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4D3C007-6923-744B-98DA-779BC6DAE1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475C31B-8ADA-A842-B764-3EC779CEE0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73A310-783B-E34B-B186-49B4A5D109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077353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B9A9CC-3131-7145-BF74-037CFB4790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48CAD53-B3B0-5A4B-8621-8CF5E0446C4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920F429-6970-3345-A5F7-D57F57A1933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5AAB49A-7F85-6547-A8B2-17435885510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C4B4129-548D-194C-BD75-4443B4530CB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FEFE713-DFD9-364C-A80C-215FA88013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9799AD-5D51-AC47-A749-9ACC3FE46FB5}" type="datetimeFigureOut">
              <a:rPr lang="en-US" smtClean="0"/>
              <a:t>9/12/22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6771E71-06D5-9943-839C-009C3B7422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F4F6F81-A001-104B-8F14-6D7D0CF0E7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73A310-783B-E34B-B186-49B4A5D109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18555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055299-7C51-E149-AB27-1E8B2ED9DC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ED590AC-EAF1-6342-84A3-E86AD26F93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9799AD-5D51-AC47-A749-9ACC3FE46FB5}" type="datetimeFigureOut">
              <a:rPr lang="en-US" smtClean="0"/>
              <a:t>9/12/22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95AC6AD-A6C8-7545-9631-202D470F8A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5BCD42-4FB2-514A-83A4-44F0DEAB36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73A310-783B-E34B-B186-49B4A5D109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073182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8BE6A45-C7FC-764B-B937-D7F2FC9F0C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9799AD-5D51-AC47-A749-9ACC3FE46FB5}" type="datetimeFigureOut">
              <a:rPr lang="en-US" smtClean="0"/>
              <a:t>9/12/22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68CA310-9D0E-9C4F-8099-DF0DA081A4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92E21C2-84F2-BE45-B5B9-4312BAA180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73A310-783B-E34B-B186-49B4A5D109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62203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7492DC-C4D5-5545-801F-0A4ACEA4F0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C25FF5-BD6E-C243-AF3B-5C1AAC5D4A7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9D70376-B7AE-1045-89D7-BEE26943B8B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074933C-14DB-3144-A73C-3D7ECAEF48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9799AD-5D51-AC47-A749-9ACC3FE46FB5}" type="datetimeFigureOut">
              <a:rPr lang="en-US" smtClean="0"/>
              <a:t>9/12/22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FCEB6F2-B657-A840-8626-E5AC4A0931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E5D10D7-241E-9E40-9E4A-49D453033A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73A310-783B-E34B-B186-49B4A5D109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960558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02DA8E-3871-874B-B445-921885D3D3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AA781C4-1F2D-FD4F-8017-350F0AE4807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44DD7FA-E0F4-434C-9602-E502FC2C741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F854D14-626C-DE44-8F4A-D670B5383C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9799AD-5D51-AC47-A749-9ACC3FE46FB5}" type="datetimeFigureOut">
              <a:rPr lang="en-US" smtClean="0"/>
              <a:t>9/12/22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BAA4DF4-AC75-1643-9608-CEE10AC296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D5224B6-8A09-8541-B752-FE429F2F36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73A310-783B-E34B-B186-49B4A5D109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45714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D424739-7D7D-4C45-A018-CAD27F74D4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450252E-2E60-E344-8270-8EB668D6D71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69EA10-2AD5-FE4B-8A15-445075F1B89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C9799AD-5D51-AC47-A749-9ACC3FE46FB5}" type="datetimeFigureOut">
              <a:rPr lang="en-US" smtClean="0"/>
              <a:t>9/12/22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0C81B-F939-A840-B85C-212ADFDE450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D5C5C8B-6687-9E4A-8496-4A88A418679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073A310-783B-E34B-B186-49B4A5D109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50858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biocomputeobject.org/api/docs/" TargetMode="External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2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4.png"/><Relationship Id="rId4" Type="http://schemas.openxmlformats.org/officeDocument/2006/relationships/image" Target="../media/image1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biocomputeobject.org/api/objects/validate/" TargetMode="External"/><Relationship Id="rId4" Type="http://schemas.openxmlformats.org/officeDocument/2006/relationships/image" Target="../media/image25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6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2BD9618A-67FB-F048-B7C2-9C3138FBF83C}"/>
              </a:ext>
            </a:extLst>
          </p:cNvPr>
          <p:cNvSpPr/>
          <p:nvPr/>
        </p:nvSpPr>
        <p:spPr>
          <a:xfrm>
            <a:off x="0" y="-1"/>
            <a:ext cx="12192000" cy="5281127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CFA06B9-03DC-FB44-B429-BBBB7EFB7AED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79901" y="5617030"/>
            <a:ext cx="3455933" cy="1090464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2C6C6237-B441-1144-B6DB-9586E0B42306}"/>
              </a:ext>
            </a:extLst>
          </p:cNvPr>
          <p:cNvSpPr txBox="1">
            <a:spLocks/>
          </p:cNvSpPr>
          <p:nvPr/>
        </p:nvSpPr>
        <p:spPr>
          <a:xfrm>
            <a:off x="1016000" y="825758"/>
            <a:ext cx="10160000" cy="362960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5400" dirty="0">
                <a:solidFill>
                  <a:schemeClr val="bg1"/>
                </a:solidFill>
                <a:latin typeface="Calibri" panose="020F0502020204030204" pitchFamily="34" charset="0"/>
                <a:ea typeface="Arial Unicode MS" panose="020B0604020202020204" pitchFamily="34" charset="-128"/>
                <a:cs typeface="Calibri" panose="020F0502020204030204" pitchFamily="34" charset="0"/>
              </a:rPr>
              <a:t>BCO Portal and BCODB</a:t>
            </a:r>
          </a:p>
        </p:txBody>
      </p:sp>
    </p:spTree>
    <p:extLst>
      <p:ext uri="{BB962C8B-B14F-4D97-AF65-F5344CB8AC3E}">
        <p14:creationId xmlns:p14="http://schemas.microsoft.com/office/powerpoint/2010/main" val="277310821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2BD9618A-67FB-F048-B7C2-9C3138FBF83C}"/>
              </a:ext>
            </a:extLst>
          </p:cNvPr>
          <p:cNvSpPr/>
          <p:nvPr/>
        </p:nvSpPr>
        <p:spPr>
          <a:xfrm>
            <a:off x="-2" y="0"/>
            <a:ext cx="12192000" cy="736551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CFA06B9-03DC-FB44-B429-BBBB7EFB7AED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90744" y="6309345"/>
            <a:ext cx="1157058" cy="365091"/>
          </a:xfrm>
          <a:prstGeom prst="rect">
            <a:avLst/>
          </a:prstGeom>
        </p:spPr>
      </p:pic>
      <p:sp>
        <p:nvSpPr>
          <p:cNvPr id="7" name="Pentagon 6">
            <a:extLst>
              <a:ext uri="{FF2B5EF4-FFF2-40B4-BE49-F238E27FC236}">
                <a16:creationId xmlns:a16="http://schemas.microsoft.com/office/drawing/2014/main" id="{E5840FA1-0F72-564A-9F82-E0B13D652B0A}"/>
              </a:ext>
            </a:extLst>
          </p:cNvPr>
          <p:cNvSpPr/>
          <p:nvPr/>
        </p:nvSpPr>
        <p:spPr>
          <a:xfrm>
            <a:off x="-1" y="6556986"/>
            <a:ext cx="1759790" cy="301014"/>
          </a:xfrm>
          <a:prstGeom prst="homePlate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bg1"/>
                </a:solidFill>
                <a:latin typeface="Calibri" panose="020F0502020204030204" pitchFamily="34" charset="0"/>
                <a:ea typeface="Arial Unicode MS" panose="020B0604020202020204" pitchFamily="34" charset="-128"/>
                <a:cs typeface="Calibri" panose="020F0502020204030204" pitchFamily="34" charset="0"/>
              </a:rPr>
              <a:t>Prefix Registry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E69905C2-56D8-5244-8768-8AD9620F5E64}"/>
              </a:ext>
            </a:extLst>
          </p:cNvPr>
          <p:cNvSpPr txBox="1">
            <a:spLocks/>
          </p:cNvSpPr>
          <p:nvPr/>
        </p:nvSpPr>
        <p:spPr>
          <a:xfrm>
            <a:off x="464818" y="-220737"/>
            <a:ext cx="11262363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solidFill>
                  <a:schemeClr val="bg1"/>
                </a:solidFill>
                <a:latin typeface="Calibri" panose="020F0502020204030204" pitchFamily="34" charset="0"/>
                <a:ea typeface="Arial Unicode MS" panose="020B0604020202020204" pitchFamily="34" charset="-128"/>
                <a:cs typeface="Calibri" panose="020F0502020204030204" pitchFamily="34" charset="0"/>
              </a:rPr>
              <a:t>Prefix Registry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57321BCB-306D-AB39-A459-A1AE4E825FA3}"/>
              </a:ext>
            </a:extLst>
          </p:cNvPr>
          <p:cNvSpPr/>
          <p:nvPr/>
        </p:nvSpPr>
        <p:spPr>
          <a:xfrm>
            <a:off x="3118313" y="4787139"/>
            <a:ext cx="5955370" cy="218521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b="1" dirty="0">
                <a:solidFill>
                  <a:schemeClr val="accent6"/>
                </a:solidFill>
              </a:rPr>
              <a:t>Create Prefix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000" dirty="0"/>
              <a:t>Users logged in can register a prefix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000" dirty="0"/>
              <a:t>Can choose public or private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000" dirty="0"/>
              <a:t>Public prefixes are available to all other users to create DRAFTs and publish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</p:txBody>
      </p:sp>
      <p:pic>
        <p:nvPicPr>
          <p:cNvPr id="10" name="Picture 9" descr="Graphical user interface, application, Teams&#10;&#10;Description automatically generated">
            <a:extLst>
              <a:ext uri="{FF2B5EF4-FFF2-40B4-BE49-F238E27FC236}">
                <a16:creationId xmlns:a16="http://schemas.microsoft.com/office/drawing/2014/main" id="{3A294EDD-241E-6964-D710-1711960986B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14550" y="1104826"/>
            <a:ext cx="7772400" cy="36823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406525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2BD9618A-67FB-F048-B7C2-9C3138FBF83C}"/>
              </a:ext>
            </a:extLst>
          </p:cNvPr>
          <p:cNvSpPr/>
          <p:nvPr/>
        </p:nvSpPr>
        <p:spPr>
          <a:xfrm>
            <a:off x="-2" y="0"/>
            <a:ext cx="12192000" cy="736551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CFA06B9-03DC-FB44-B429-BBBB7EFB7AED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90744" y="6309345"/>
            <a:ext cx="1157058" cy="365091"/>
          </a:xfrm>
          <a:prstGeom prst="rect">
            <a:avLst/>
          </a:prstGeom>
        </p:spPr>
      </p:pic>
      <p:sp>
        <p:nvSpPr>
          <p:cNvPr id="7" name="Pentagon 6">
            <a:extLst>
              <a:ext uri="{FF2B5EF4-FFF2-40B4-BE49-F238E27FC236}">
                <a16:creationId xmlns:a16="http://schemas.microsoft.com/office/drawing/2014/main" id="{E5840FA1-0F72-564A-9F82-E0B13D652B0A}"/>
              </a:ext>
            </a:extLst>
          </p:cNvPr>
          <p:cNvSpPr/>
          <p:nvPr/>
        </p:nvSpPr>
        <p:spPr>
          <a:xfrm>
            <a:off x="-1" y="6556986"/>
            <a:ext cx="1759790" cy="301014"/>
          </a:xfrm>
          <a:prstGeom prst="homePlate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bg1"/>
                </a:solidFill>
                <a:latin typeface="Calibri" panose="020F0502020204030204" pitchFamily="34" charset="0"/>
                <a:ea typeface="Arial Unicode MS" panose="020B0604020202020204" pitchFamily="34" charset="-128"/>
                <a:cs typeface="Calibri" panose="020F0502020204030204" pitchFamily="34" charset="0"/>
              </a:rPr>
              <a:t>Prefix Registry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E69905C2-56D8-5244-8768-8AD9620F5E64}"/>
              </a:ext>
            </a:extLst>
          </p:cNvPr>
          <p:cNvSpPr txBox="1">
            <a:spLocks/>
          </p:cNvSpPr>
          <p:nvPr/>
        </p:nvSpPr>
        <p:spPr>
          <a:xfrm>
            <a:off x="464818" y="-220737"/>
            <a:ext cx="11262363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solidFill>
                  <a:schemeClr val="bg1"/>
                </a:solidFill>
                <a:latin typeface="Calibri" panose="020F0502020204030204" pitchFamily="34" charset="0"/>
                <a:ea typeface="Arial Unicode MS" panose="020B0604020202020204" pitchFamily="34" charset="-128"/>
                <a:cs typeface="Calibri" panose="020F0502020204030204" pitchFamily="34" charset="0"/>
              </a:rPr>
              <a:t>Prefix Registry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57321BCB-306D-AB39-A459-A1AE4E825FA3}"/>
              </a:ext>
            </a:extLst>
          </p:cNvPr>
          <p:cNvSpPr/>
          <p:nvPr/>
        </p:nvSpPr>
        <p:spPr>
          <a:xfrm>
            <a:off x="464818" y="4080151"/>
            <a:ext cx="7371887" cy="249299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b="1" dirty="0">
                <a:solidFill>
                  <a:schemeClr val="accent6"/>
                </a:solidFill>
              </a:rPr>
              <a:t>Prefix access control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000" dirty="0"/>
              <a:t>Each PRIVATE prefix will spawn two user groups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accent6"/>
                </a:solidFill>
              </a:rPr>
              <a:t>&lt;PREFIX&gt;_DRAFTER</a:t>
            </a:r>
            <a:r>
              <a:rPr lang="en-US" sz="2000" dirty="0"/>
              <a:t> and </a:t>
            </a:r>
            <a:r>
              <a:rPr lang="en-US" sz="2000" dirty="0">
                <a:solidFill>
                  <a:schemeClr val="accent6"/>
                </a:solidFill>
              </a:rPr>
              <a:t>&lt;PREFIX&gt;_PUBLISHER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000" dirty="0"/>
              <a:t>Prefix owner must add other users to the group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000" dirty="0"/>
              <a:t>SERVER SPECIFIC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000" dirty="0"/>
              <a:t>Must use BCODB username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</p:txBody>
      </p:sp>
      <p:pic>
        <p:nvPicPr>
          <p:cNvPr id="3" name="Picture 2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49E45CA0-5410-69C2-D78E-62A49BFFAF8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76349" y="1363109"/>
            <a:ext cx="4112175" cy="2185214"/>
          </a:xfrm>
          <a:prstGeom prst="rect">
            <a:avLst/>
          </a:prstGeom>
          <a:ln w="34925">
            <a:solidFill>
              <a:schemeClr val="accent1">
                <a:shade val="50000"/>
              </a:schemeClr>
            </a:solidFill>
          </a:ln>
        </p:spPr>
      </p:pic>
      <p:pic>
        <p:nvPicPr>
          <p:cNvPr id="6" name="Picture 5" descr="Graphical user interface, application, Teams&#10;&#10;Description automatically generated">
            <a:extLst>
              <a:ext uri="{FF2B5EF4-FFF2-40B4-BE49-F238E27FC236}">
                <a16:creationId xmlns:a16="http://schemas.microsoft.com/office/drawing/2014/main" id="{608A3073-A63C-081D-1C36-5DA9F8F1004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175200" y="1166609"/>
            <a:ext cx="4294073" cy="4712678"/>
          </a:xfrm>
          <a:prstGeom prst="rect">
            <a:avLst/>
          </a:prstGeom>
          <a:ln w="34925">
            <a:solidFill>
              <a:schemeClr val="accent1">
                <a:shade val="50000"/>
              </a:schemeClr>
            </a:solidFill>
          </a:ln>
        </p:spPr>
      </p:pic>
      <p:sp>
        <p:nvSpPr>
          <p:cNvPr id="11" name="Down Arrow 10">
            <a:extLst>
              <a:ext uri="{FF2B5EF4-FFF2-40B4-BE49-F238E27FC236}">
                <a16:creationId xmlns:a16="http://schemas.microsoft.com/office/drawing/2014/main" id="{29992F2E-C427-FC4D-0EFF-64AE231723A2}"/>
              </a:ext>
            </a:extLst>
          </p:cNvPr>
          <p:cNvSpPr/>
          <p:nvPr/>
        </p:nvSpPr>
        <p:spPr>
          <a:xfrm rot="16200000">
            <a:off x="5653922" y="1473824"/>
            <a:ext cx="723561" cy="1575552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243045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2BD9618A-67FB-F048-B7C2-9C3138FBF83C}"/>
              </a:ext>
            </a:extLst>
          </p:cNvPr>
          <p:cNvSpPr/>
          <p:nvPr/>
        </p:nvSpPr>
        <p:spPr>
          <a:xfrm>
            <a:off x="-2" y="0"/>
            <a:ext cx="12192000" cy="736551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CFA06B9-03DC-FB44-B429-BBBB7EFB7AED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90744" y="6309345"/>
            <a:ext cx="1157058" cy="365091"/>
          </a:xfrm>
          <a:prstGeom prst="rect">
            <a:avLst/>
          </a:prstGeom>
        </p:spPr>
      </p:pic>
      <p:sp>
        <p:nvSpPr>
          <p:cNvPr id="7" name="Pentagon 6">
            <a:extLst>
              <a:ext uri="{FF2B5EF4-FFF2-40B4-BE49-F238E27FC236}">
                <a16:creationId xmlns:a16="http://schemas.microsoft.com/office/drawing/2014/main" id="{E5840FA1-0F72-564A-9F82-E0B13D652B0A}"/>
              </a:ext>
            </a:extLst>
          </p:cNvPr>
          <p:cNvSpPr/>
          <p:nvPr/>
        </p:nvSpPr>
        <p:spPr>
          <a:xfrm>
            <a:off x="-1" y="6556986"/>
            <a:ext cx="1759790" cy="301014"/>
          </a:xfrm>
          <a:prstGeom prst="homePlate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bg1"/>
                </a:solidFill>
                <a:latin typeface="Calibri" panose="020F0502020204030204" pitchFamily="34" charset="0"/>
                <a:ea typeface="Arial Unicode MS" panose="020B0604020202020204" pitchFamily="34" charset="-128"/>
                <a:cs typeface="Calibri" panose="020F0502020204030204" pitchFamily="34" charset="0"/>
              </a:rPr>
              <a:t>Prefix Registry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E69905C2-56D8-5244-8768-8AD9620F5E64}"/>
              </a:ext>
            </a:extLst>
          </p:cNvPr>
          <p:cNvSpPr txBox="1">
            <a:spLocks/>
          </p:cNvSpPr>
          <p:nvPr/>
        </p:nvSpPr>
        <p:spPr>
          <a:xfrm>
            <a:off x="464818" y="-220737"/>
            <a:ext cx="11262363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solidFill>
                  <a:schemeClr val="bg1"/>
                </a:solidFill>
                <a:latin typeface="Calibri" panose="020F0502020204030204" pitchFamily="34" charset="0"/>
                <a:ea typeface="Arial Unicode MS" panose="020B0604020202020204" pitchFamily="34" charset="-128"/>
                <a:cs typeface="Calibri" panose="020F0502020204030204" pitchFamily="34" charset="0"/>
              </a:rPr>
              <a:t>Prefix Registry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57321BCB-306D-AB39-A459-A1AE4E825FA3}"/>
              </a:ext>
            </a:extLst>
          </p:cNvPr>
          <p:cNvSpPr/>
          <p:nvPr/>
        </p:nvSpPr>
        <p:spPr>
          <a:xfrm>
            <a:off x="96518" y="1325563"/>
            <a:ext cx="4704082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b="1" dirty="0">
                <a:solidFill>
                  <a:schemeClr val="accent6"/>
                </a:solidFill>
              </a:rPr>
              <a:t>Searching for a prefix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000" dirty="0"/>
              <a:t>SERVER specific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000" dirty="0"/>
              <a:t>Can sort by: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000" dirty="0"/>
              <a:t>state (DRAFT/PUBLISHED)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000" dirty="0"/>
              <a:t>Accession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000" dirty="0"/>
              <a:t>Name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000" dirty="0"/>
              <a:t>Last updated (date)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000" dirty="0"/>
              <a:t>Prefixes can organize BCOs into categories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</p:txBody>
      </p:sp>
      <p:pic>
        <p:nvPicPr>
          <p:cNvPr id="5" name="Picture 4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4E47190F-984B-5E6F-B4CE-C9C3755E8B8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68900" y="1404630"/>
            <a:ext cx="7018824" cy="38258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342928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2BD9618A-67FB-F048-B7C2-9C3138FBF83C}"/>
              </a:ext>
            </a:extLst>
          </p:cNvPr>
          <p:cNvSpPr/>
          <p:nvPr/>
        </p:nvSpPr>
        <p:spPr>
          <a:xfrm>
            <a:off x="-2" y="0"/>
            <a:ext cx="12192000" cy="736551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CFA06B9-03DC-FB44-B429-BBBB7EFB7AED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90744" y="6309345"/>
            <a:ext cx="1157058" cy="365091"/>
          </a:xfrm>
          <a:prstGeom prst="rect">
            <a:avLst/>
          </a:prstGeom>
        </p:spPr>
      </p:pic>
      <p:sp>
        <p:nvSpPr>
          <p:cNvPr id="7" name="Pentagon 6">
            <a:extLst>
              <a:ext uri="{FF2B5EF4-FFF2-40B4-BE49-F238E27FC236}">
                <a16:creationId xmlns:a16="http://schemas.microsoft.com/office/drawing/2014/main" id="{E5840FA1-0F72-564A-9F82-E0B13D652B0A}"/>
              </a:ext>
            </a:extLst>
          </p:cNvPr>
          <p:cNvSpPr/>
          <p:nvPr/>
        </p:nvSpPr>
        <p:spPr>
          <a:xfrm>
            <a:off x="-1" y="6556986"/>
            <a:ext cx="1759790" cy="301014"/>
          </a:xfrm>
          <a:prstGeom prst="homePlate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bg1"/>
                </a:solidFill>
                <a:latin typeface="Calibri" panose="020F0502020204030204" pitchFamily="34" charset="0"/>
                <a:ea typeface="Arial Unicode MS" panose="020B0604020202020204" pitchFamily="34" charset="-128"/>
                <a:cs typeface="Calibri" panose="020F0502020204030204" pitchFamily="34" charset="0"/>
              </a:rPr>
              <a:t>Prefix Registry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E69905C2-56D8-5244-8768-8AD9620F5E64}"/>
              </a:ext>
            </a:extLst>
          </p:cNvPr>
          <p:cNvSpPr txBox="1">
            <a:spLocks/>
          </p:cNvSpPr>
          <p:nvPr/>
        </p:nvSpPr>
        <p:spPr>
          <a:xfrm>
            <a:off x="464818" y="-220737"/>
            <a:ext cx="11262363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solidFill>
                  <a:schemeClr val="bg1"/>
                </a:solidFill>
                <a:latin typeface="Calibri" panose="020F0502020204030204" pitchFamily="34" charset="0"/>
                <a:ea typeface="Arial Unicode MS" panose="020B0604020202020204" pitchFamily="34" charset="-128"/>
                <a:cs typeface="Calibri" panose="020F0502020204030204" pitchFamily="34" charset="0"/>
              </a:rPr>
              <a:t>Prefix Registry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57321BCB-306D-AB39-A459-A1AE4E825FA3}"/>
              </a:ext>
            </a:extLst>
          </p:cNvPr>
          <p:cNvSpPr/>
          <p:nvPr/>
        </p:nvSpPr>
        <p:spPr>
          <a:xfrm>
            <a:off x="1112302" y="4493264"/>
            <a:ext cx="9967392" cy="187743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800" b="1" dirty="0">
                <a:solidFill>
                  <a:schemeClr val="accent6"/>
                </a:solidFill>
              </a:rPr>
              <a:t>Creating a BCO with a prefix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000" dirty="0"/>
              <a:t>Once server is selected users can enter a prefix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000" dirty="0"/>
              <a:t>If they are in the &lt;PREFIX&gt;_DRAFTER group they will get a success message.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000" dirty="0"/>
              <a:t>This functionality also applies to the &lt;PREFIX&gt;_PUBLISHER group.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</p:txBody>
      </p:sp>
      <p:pic>
        <p:nvPicPr>
          <p:cNvPr id="5" name="Picture 4" descr="Graphical user interface, application, Teams&#10;&#10;Description automatically generated">
            <a:extLst>
              <a:ext uri="{FF2B5EF4-FFF2-40B4-BE49-F238E27FC236}">
                <a16:creationId xmlns:a16="http://schemas.microsoft.com/office/drawing/2014/main" id="{C563BBBB-5030-959F-4C22-F1C14F5EFD9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7850" y="1104826"/>
            <a:ext cx="4762500" cy="2933700"/>
          </a:xfrm>
          <a:prstGeom prst="rect">
            <a:avLst/>
          </a:prstGeom>
          <a:ln w="34925">
            <a:solidFill>
              <a:srgbClr val="FF0000"/>
            </a:solidFill>
          </a:ln>
        </p:spPr>
      </p:pic>
      <p:pic>
        <p:nvPicPr>
          <p:cNvPr id="12" name="Picture 11" descr="Graphical user interface, application, Teams&#10;&#10;Description automatically generated">
            <a:extLst>
              <a:ext uri="{FF2B5EF4-FFF2-40B4-BE49-F238E27FC236}">
                <a16:creationId xmlns:a16="http://schemas.microsoft.com/office/drawing/2014/main" id="{18AB3B29-B673-6F81-9E4F-026D1BA2A15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080250" y="1125638"/>
            <a:ext cx="4533900" cy="2933700"/>
          </a:xfrm>
          <a:prstGeom prst="rect">
            <a:avLst/>
          </a:prstGeom>
          <a:ln w="34925">
            <a:solidFill>
              <a:schemeClr val="accent6"/>
            </a:solidFill>
          </a:ln>
        </p:spPr>
      </p:pic>
    </p:spTree>
    <p:extLst>
      <p:ext uri="{BB962C8B-B14F-4D97-AF65-F5344CB8AC3E}">
        <p14:creationId xmlns:p14="http://schemas.microsoft.com/office/powerpoint/2010/main" val="420351356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2BD9618A-67FB-F048-B7C2-9C3138FBF83C}"/>
              </a:ext>
            </a:extLst>
          </p:cNvPr>
          <p:cNvSpPr/>
          <p:nvPr/>
        </p:nvSpPr>
        <p:spPr>
          <a:xfrm>
            <a:off x="-2" y="0"/>
            <a:ext cx="12192000" cy="5281127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CFA06B9-03DC-FB44-B429-BBBB7EFB7AED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79901" y="5617030"/>
            <a:ext cx="3455933" cy="1090464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2C6C6237-B441-1144-B6DB-9586E0B42306}"/>
              </a:ext>
            </a:extLst>
          </p:cNvPr>
          <p:cNvSpPr txBox="1">
            <a:spLocks/>
          </p:cNvSpPr>
          <p:nvPr/>
        </p:nvSpPr>
        <p:spPr>
          <a:xfrm>
            <a:off x="1015998" y="825759"/>
            <a:ext cx="10160000" cy="362960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5400" dirty="0">
                <a:solidFill>
                  <a:schemeClr val="bg1"/>
                </a:solidFill>
                <a:latin typeface="Calibri" panose="020F0502020204030204" pitchFamily="34" charset="0"/>
                <a:ea typeface="Arial Unicode MS" panose="020B0604020202020204" pitchFamily="34" charset="-128"/>
                <a:cs typeface="Calibri" panose="020F0502020204030204" pitchFamily="34" charset="0"/>
              </a:rPr>
              <a:t>BCODB API</a:t>
            </a:r>
          </a:p>
        </p:txBody>
      </p:sp>
    </p:spTree>
    <p:extLst>
      <p:ext uri="{BB962C8B-B14F-4D97-AF65-F5344CB8AC3E}">
        <p14:creationId xmlns:p14="http://schemas.microsoft.com/office/powerpoint/2010/main" val="413563564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2BD9618A-67FB-F048-B7C2-9C3138FBF83C}"/>
              </a:ext>
            </a:extLst>
          </p:cNvPr>
          <p:cNvSpPr/>
          <p:nvPr/>
        </p:nvSpPr>
        <p:spPr>
          <a:xfrm>
            <a:off x="-2" y="0"/>
            <a:ext cx="12192000" cy="736551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CFA06B9-03DC-FB44-B429-BBBB7EFB7AED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90744" y="6309345"/>
            <a:ext cx="1157058" cy="365091"/>
          </a:xfrm>
          <a:prstGeom prst="rect">
            <a:avLst/>
          </a:prstGeom>
        </p:spPr>
      </p:pic>
      <p:sp>
        <p:nvSpPr>
          <p:cNvPr id="7" name="Pentagon 6">
            <a:extLst>
              <a:ext uri="{FF2B5EF4-FFF2-40B4-BE49-F238E27FC236}">
                <a16:creationId xmlns:a16="http://schemas.microsoft.com/office/drawing/2014/main" id="{E5840FA1-0F72-564A-9F82-E0B13D652B0A}"/>
              </a:ext>
            </a:extLst>
          </p:cNvPr>
          <p:cNvSpPr/>
          <p:nvPr/>
        </p:nvSpPr>
        <p:spPr>
          <a:xfrm>
            <a:off x="-1" y="6556986"/>
            <a:ext cx="1380228" cy="301014"/>
          </a:xfrm>
          <a:prstGeom prst="homePlate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bg1"/>
                </a:solidFill>
                <a:latin typeface="Calibri" panose="020F0502020204030204" pitchFamily="34" charset="0"/>
                <a:ea typeface="Arial Unicode MS" panose="020B0604020202020204" pitchFamily="34" charset="-128"/>
                <a:cs typeface="Calibri" panose="020F0502020204030204" pitchFamily="34" charset="0"/>
              </a:rPr>
              <a:t>BCODB API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E69905C2-56D8-5244-8768-8AD9620F5E64}"/>
              </a:ext>
            </a:extLst>
          </p:cNvPr>
          <p:cNvSpPr txBox="1">
            <a:spLocks/>
          </p:cNvSpPr>
          <p:nvPr/>
        </p:nvSpPr>
        <p:spPr>
          <a:xfrm>
            <a:off x="464818" y="-220737"/>
            <a:ext cx="11262363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solidFill>
                  <a:schemeClr val="bg1"/>
                </a:solidFill>
                <a:latin typeface="Calibri" panose="020F0502020204030204" pitchFamily="34" charset="0"/>
                <a:ea typeface="Arial Unicode MS" panose="020B0604020202020204" pitchFamily="34" charset="-128"/>
                <a:cs typeface="Calibri" panose="020F0502020204030204" pitchFamily="34" charset="0"/>
              </a:rPr>
              <a:t>BCODB API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57321BCB-306D-AB39-A459-A1AE4E825FA3}"/>
              </a:ext>
            </a:extLst>
          </p:cNvPr>
          <p:cNvSpPr/>
          <p:nvPr/>
        </p:nvSpPr>
        <p:spPr>
          <a:xfrm>
            <a:off x="107500" y="1172812"/>
            <a:ext cx="5343674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b="1" dirty="0">
                <a:solidFill>
                  <a:schemeClr val="accent6"/>
                </a:solidFill>
              </a:rPr>
              <a:t>BCODB API docs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000" dirty="0"/>
              <a:t>Two ways to view available API commands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000" dirty="0"/>
              <a:t>Out-of-the-box availability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</p:txBody>
      </p:sp>
      <p:pic>
        <p:nvPicPr>
          <p:cNvPr id="3" name="Picture 2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3AD50E72-026B-3DC0-FF44-F04193AB0BA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60602" y="1172812"/>
            <a:ext cx="5095784" cy="3457338"/>
          </a:xfrm>
          <a:prstGeom prst="rect">
            <a:avLst/>
          </a:prstGeom>
        </p:spPr>
      </p:pic>
      <p:pic>
        <p:nvPicPr>
          <p:cNvPr id="10" name="Picture 9" descr="Graphical user interface, application, Teams&#10;&#10;Description automatically generated">
            <a:extLst>
              <a:ext uri="{FF2B5EF4-FFF2-40B4-BE49-F238E27FC236}">
                <a16:creationId xmlns:a16="http://schemas.microsoft.com/office/drawing/2014/main" id="{17E914F9-A9AD-B1C5-EAE2-FCD7439B8C8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66353" y="2504772"/>
            <a:ext cx="5335396" cy="3619907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6E9A1BD9-E15B-3193-32AA-A00AB06E30C9}"/>
              </a:ext>
            </a:extLst>
          </p:cNvPr>
          <p:cNvSpPr txBox="1"/>
          <p:nvPr/>
        </p:nvSpPr>
        <p:spPr>
          <a:xfrm>
            <a:off x="766353" y="5962110"/>
            <a:ext cx="610750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1"/>
            <a:r>
              <a:rPr lang="en-US" dirty="0">
                <a:hlinkClick r:id="rId6"/>
              </a:rPr>
              <a:t>https://biocomputeobject.org/api/docs/</a:t>
            </a:r>
            <a:endParaRPr lang="en-US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0FF0419-4A0F-EE51-C624-05E5CFC56FBA}"/>
              </a:ext>
            </a:extLst>
          </p:cNvPr>
          <p:cNvSpPr txBox="1"/>
          <p:nvPr/>
        </p:nvSpPr>
        <p:spPr>
          <a:xfrm>
            <a:off x="6927604" y="4513470"/>
            <a:ext cx="610750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1"/>
            <a:r>
              <a:rPr lang="en-US" dirty="0">
                <a:hlinkClick r:id="rId6"/>
              </a:rPr>
              <a:t>https://biocomputeobject.org/api/redocs/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4902187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2BD9618A-67FB-F048-B7C2-9C3138FBF83C}"/>
              </a:ext>
            </a:extLst>
          </p:cNvPr>
          <p:cNvSpPr/>
          <p:nvPr/>
        </p:nvSpPr>
        <p:spPr>
          <a:xfrm>
            <a:off x="-2" y="0"/>
            <a:ext cx="12192000" cy="736551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CFA06B9-03DC-FB44-B429-BBBB7EFB7AED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90744" y="6309345"/>
            <a:ext cx="1157058" cy="365091"/>
          </a:xfrm>
          <a:prstGeom prst="rect">
            <a:avLst/>
          </a:prstGeom>
        </p:spPr>
      </p:pic>
      <p:sp>
        <p:nvSpPr>
          <p:cNvPr id="7" name="Pentagon 6">
            <a:extLst>
              <a:ext uri="{FF2B5EF4-FFF2-40B4-BE49-F238E27FC236}">
                <a16:creationId xmlns:a16="http://schemas.microsoft.com/office/drawing/2014/main" id="{E5840FA1-0F72-564A-9F82-E0B13D652B0A}"/>
              </a:ext>
            </a:extLst>
          </p:cNvPr>
          <p:cNvSpPr/>
          <p:nvPr/>
        </p:nvSpPr>
        <p:spPr>
          <a:xfrm>
            <a:off x="-1" y="6556986"/>
            <a:ext cx="1380228" cy="301014"/>
          </a:xfrm>
          <a:prstGeom prst="homePlate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bg1"/>
                </a:solidFill>
                <a:latin typeface="Calibri" panose="020F0502020204030204" pitchFamily="34" charset="0"/>
                <a:ea typeface="Arial Unicode MS" panose="020B0604020202020204" pitchFamily="34" charset="-128"/>
                <a:cs typeface="Calibri" panose="020F0502020204030204" pitchFamily="34" charset="0"/>
              </a:rPr>
              <a:t>BCODB API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E69905C2-56D8-5244-8768-8AD9620F5E64}"/>
              </a:ext>
            </a:extLst>
          </p:cNvPr>
          <p:cNvSpPr txBox="1">
            <a:spLocks/>
          </p:cNvSpPr>
          <p:nvPr/>
        </p:nvSpPr>
        <p:spPr>
          <a:xfrm>
            <a:off x="464818" y="-220737"/>
            <a:ext cx="11262363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solidFill>
                  <a:schemeClr val="bg1"/>
                </a:solidFill>
                <a:latin typeface="Calibri" panose="020F0502020204030204" pitchFamily="34" charset="0"/>
                <a:ea typeface="Arial Unicode MS" panose="020B0604020202020204" pitchFamily="34" charset="-128"/>
                <a:cs typeface="Calibri" panose="020F0502020204030204" pitchFamily="34" charset="0"/>
              </a:rPr>
              <a:t>BCODB API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57321BCB-306D-AB39-A459-A1AE4E825FA3}"/>
              </a:ext>
            </a:extLst>
          </p:cNvPr>
          <p:cNvSpPr/>
          <p:nvPr/>
        </p:nvSpPr>
        <p:spPr>
          <a:xfrm>
            <a:off x="8276211" y="2557276"/>
            <a:ext cx="3828895" cy="280076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b="1" dirty="0">
                <a:solidFill>
                  <a:schemeClr val="accent6"/>
                </a:solidFill>
              </a:rPr>
              <a:t>BCODB API </a:t>
            </a:r>
            <a:r>
              <a:rPr lang="en-US" sz="2800" b="1" dirty="0" err="1">
                <a:solidFill>
                  <a:schemeClr val="accent6"/>
                </a:solidFill>
              </a:rPr>
              <a:t>ReDocs</a:t>
            </a:r>
            <a:endParaRPr lang="en-US" sz="2800" b="1" dirty="0">
              <a:solidFill>
                <a:schemeClr val="accent6"/>
              </a:solidFill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000" dirty="0"/>
              <a:t>Designed for readability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000" dirty="0"/>
              <a:t>Standard layout for all API commands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000" dirty="0"/>
              <a:t>Three panel layout makes navigation easy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</p:txBody>
      </p:sp>
      <p:pic>
        <p:nvPicPr>
          <p:cNvPr id="5" name="Picture 4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DE7909C8-ED88-99F3-87C5-F32829DC051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894" y="1245319"/>
            <a:ext cx="7772400" cy="48028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645217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2BD9618A-67FB-F048-B7C2-9C3138FBF83C}"/>
              </a:ext>
            </a:extLst>
          </p:cNvPr>
          <p:cNvSpPr/>
          <p:nvPr/>
        </p:nvSpPr>
        <p:spPr>
          <a:xfrm>
            <a:off x="-2" y="0"/>
            <a:ext cx="12192000" cy="736551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CFA06B9-03DC-FB44-B429-BBBB7EFB7AED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90744" y="6309345"/>
            <a:ext cx="1157058" cy="365091"/>
          </a:xfrm>
          <a:prstGeom prst="rect">
            <a:avLst/>
          </a:prstGeom>
        </p:spPr>
      </p:pic>
      <p:sp>
        <p:nvSpPr>
          <p:cNvPr id="7" name="Pentagon 6">
            <a:extLst>
              <a:ext uri="{FF2B5EF4-FFF2-40B4-BE49-F238E27FC236}">
                <a16:creationId xmlns:a16="http://schemas.microsoft.com/office/drawing/2014/main" id="{E5840FA1-0F72-564A-9F82-E0B13D652B0A}"/>
              </a:ext>
            </a:extLst>
          </p:cNvPr>
          <p:cNvSpPr/>
          <p:nvPr/>
        </p:nvSpPr>
        <p:spPr>
          <a:xfrm>
            <a:off x="-1" y="6556986"/>
            <a:ext cx="1380228" cy="301014"/>
          </a:xfrm>
          <a:prstGeom prst="homePlate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bg1"/>
                </a:solidFill>
                <a:latin typeface="Calibri" panose="020F0502020204030204" pitchFamily="34" charset="0"/>
                <a:ea typeface="Arial Unicode MS" panose="020B0604020202020204" pitchFamily="34" charset="-128"/>
                <a:cs typeface="Calibri" panose="020F0502020204030204" pitchFamily="34" charset="0"/>
              </a:rPr>
              <a:t>BCODB API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E69905C2-56D8-5244-8768-8AD9620F5E64}"/>
              </a:ext>
            </a:extLst>
          </p:cNvPr>
          <p:cNvSpPr txBox="1">
            <a:spLocks/>
          </p:cNvSpPr>
          <p:nvPr/>
        </p:nvSpPr>
        <p:spPr>
          <a:xfrm>
            <a:off x="464818" y="-220737"/>
            <a:ext cx="11262363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solidFill>
                  <a:schemeClr val="bg1"/>
                </a:solidFill>
                <a:latin typeface="Calibri" panose="020F0502020204030204" pitchFamily="34" charset="0"/>
                <a:ea typeface="Arial Unicode MS" panose="020B0604020202020204" pitchFamily="34" charset="-128"/>
                <a:cs typeface="Calibri" panose="020F0502020204030204" pitchFamily="34" charset="0"/>
              </a:rPr>
              <a:t>BCODB API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57321BCB-306D-AB39-A459-A1AE4E825FA3}"/>
              </a:ext>
            </a:extLst>
          </p:cNvPr>
          <p:cNvSpPr/>
          <p:nvPr/>
        </p:nvSpPr>
        <p:spPr>
          <a:xfrm>
            <a:off x="8073390" y="1104826"/>
            <a:ext cx="3996276" cy="2677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b="1" dirty="0">
                <a:solidFill>
                  <a:schemeClr val="accent6"/>
                </a:solidFill>
              </a:rPr>
              <a:t>BCODB API Swagger Docs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000" dirty="0"/>
              <a:t>Designed for usability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000" dirty="0"/>
              <a:t>Standard layout for all API commands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000" dirty="0"/>
              <a:t>Organized  by collapsible  endpoints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000" dirty="0"/>
              <a:t>Can test out API functions in browser</a:t>
            </a:r>
          </a:p>
        </p:txBody>
      </p:sp>
      <p:pic>
        <p:nvPicPr>
          <p:cNvPr id="12" name="Picture 11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72AB3591-3624-C810-ACAF-B1A0E035CB1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0990" y="933319"/>
            <a:ext cx="7772400" cy="53760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003694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Text&#10;&#10;Description automatically generated">
            <a:extLst>
              <a:ext uri="{FF2B5EF4-FFF2-40B4-BE49-F238E27FC236}">
                <a16:creationId xmlns:a16="http://schemas.microsoft.com/office/drawing/2014/main" id="{6FDEAB0C-5F2A-8C9E-5EBC-0EDE26DC334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34171" y="3546046"/>
            <a:ext cx="5696688" cy="314653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2BD9618A-67FB-F048-B7C2-9C3138FBF83C}"/>
              </a:ext>
            </a:extLst>
          </p:cNvPr>
          <p:cNvSpPr/>
          <p:nvPr/>
        </p:nvSpPr>
        <p:spPr>
          <a:xfrm>
            <a:off x="-2" y="0"/>
            <a:ext cx="12192000" cy="736551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CFA06B9-03DC-FB44-B429-BBBB7EFB7AED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90744" y="6309345"/>
            <a:ext cx="1157058" cy="365091"/>
          </a:xfrm>
          <a:prstGeom prst="rect">
            <a:avLst/>
          </a:prstGeom>
        </p:spPr>
      </p:pic>
      <p:sp>
        <p:nvSpPr>
          <p:cNvPr id="7" name="Pentagon 6">
            <a:extLst>
              <a:ext uri="{FF2B5EF4-FFF2-40B4-BE49-F238E27FC236}">
                <a16:creationId xmlns:a16="http://schemas.microsoft.com/office/drawing/2014/main" id="{E5840FA1-0F72-564A-9F82-E0B13D652B0A}"/>
              </a:ext>
            </a:extLst>
          </p:cNvPr>
          <p:cNvSpPr/>
          <p:nvPr/>
        </p:nvSpPr>
        <p:spPr>
          <a:xfrm>
            <a:off x="-1" y="6556986"/>
            <a:ext cx="1380228" cy="301014"/>
          </a:xfrm>
          <a:prstGeom prst="homePlate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bg1"/>
                </a:solidFill>
                <a:latin typeface="Calibri" panose="020F0502020204030204" pitchFamily="34" charset="0"/>
                <a:ea typeface="Arial Unicode MS" panose="020B0604020202020204" pitchFamily="34" charset="-128"/>
                <a:cs typeface="Calibri" panose="020F0502020204030204" pitchFamily="34" charset="0"/>
              </a:rPr>
              <a:t>BCODB API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E69905C2-56D8-5244-8768-8AD9620F5E64}"/>
              </a:ext>
            </a:extLst>
          </p:cNvPr>
          <p:cNvSpPr txBox="1">
            <a:spLocks/>
          </p:cNvSpPr>
          <p:nvPr/>
        </p:nvSpPr>
        <p:spPr>
          <a:xfrm>
            <a:off x="464818" y="-220737"/>
            <a:ext cx="11262363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solidFill>
                  <a:schemeClr val="bg1"/>
                </a:solidFill>
                <a:latin typeface="Calibri" panose="020F0502020204030204" pitchFamily="34" charset="0"/>
                <a:ea typeface="Arial Unicode MS" panose="020B0604020202020204" pitchFamily="34" charset="-128"/>
                <a:cs typeface="Calibri" panose="020F0502020204030204" pitchFamily="34" charset="0"/>
              </a:rPr>
              <a:t>BCODB API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57321BCB-306D-AB39-A459-A1AE4E825FA3}"/>
              </a:ext>
            </a:extLst>
          </p:cNvPr>
          <p:cNvSpPr/>
          <p:nvPr/>
        </p:nvSpPr>
        <p:spPr>
          <a:xfrm>
            <a:off x="6428062" y="906318"/>
            <a:ext cx="5763936" cy="218521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b="1" dirty="0">
                <a:solidFill>
                  <a:schemeClr val="accent6"/>
                </a:solidFill>
              </a:rPr>
              <a:t>BCODB API Swagger Docs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000" dirty="0"/>
              <a:t>Each function can be used in a browser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000" dirty="0"/>
              <a:t>Easy authentication when required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000" dirty="0"/>
              <a:t>FULL Request and full response displayed in browser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</p:txBody>
      </p:sp>
      <p:pic>
        <p:nvPicPr>
          <p:cNvPr id="3" name="Picture 2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EA2B1AFC-5359-D2AA-560C-C14EC987760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-2" y="957288"/>
            <a:ext cx="6090554" cy="34232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934096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2BD9618A-67FB-F048-B7C2-9C3138FBF83C}"/>
              </a:ext>
            </a:extLst>
          </p:cNvPr>
          <p:cNvSpPr/>
          <p:nvPr/>
        </p:nvSpPr>
        <p:spPr>
          <a:xfrm>
            <a:off x="-2" y="0"/>
            <a:ext cx="12192000" cy="736551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CFA06B9-03DC-FB44-B429-BBBB7EFB7AED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90744" y="6309345"/>
            <a:ext cx="1157058" cy="365091"/>
          </a:xfrm>
          <a:prstGeom prst="rect">
            <a:avLst/>
          </a:prstGeom>
        </p:spPr>
      </p:pic>
      <p:sp>
        <p:nvSpPr>
          <p:cNvPr id="7" name="Pentagon 6">
            <a:extLst>
              <a:ext uri="{FF2B5EF4-FFF2-40B4-BE49-F238E27FC236}">
                <a16:creationId xmlns:a16="http://schemas.microsoft.com/office/drawing/2014/main" id="{E5840FA1-0F72-564A-9F82-E0B13D652B0A}"/>
              </a:ext>
            </a:extLst>
          </p:cNvPr>
          <p:cNvSpPr/>
          <p:nvPr/>
        </p:nvSpPr>
        <p:spPr>
          <a:xfrm>
            <a:off x="-1" y="6556986"/>
            <a:ext cx="1380228" cy="301014"/>
          </a:xfrm>
          <a:prstGeom prst="homePlate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bg1"/>
                </a:solidFill>
                <a:latin typeface="Calibri" panose="020F0502020204030204" pitchFamily="34" charset="0"/>
                <a:ea typeface="Arial Unicode MS" panose="020B0604020202020204" pitchFamily="34" charset="-128"/>
                <a:cs typeface="Calibri" panose="020F0502020204030204" pitchFamily="34" charset="0"/>
              </a:rPr>
              <a:t>BCODB API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E69905C2-56D8-5244-8768-8AD9620F5E64}"/>
              </a:ext>
            </a:extLst>
          </p:cNvPr>
          <p:cNvSpPr txBox="1">
            <a:spLocks/>
          </p:cNvSpPr>
          <p:nvPr/>
        </p:nvSpPr>
        <p:spPr>
          <a:xfrm>
            <a:off x="464818" y="-220737"/>
            <a:ext cx="11262363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solidFill>
                  <a:schemeClr val="bg1"/>
                </a:solidFill>
                <a:latin typeface="Calibri" panose="020F0502020204030204" pitchFamily="34" charset="0"/>
                <a:ea typeface="Arial Unicode MS" panose="020B0604020202020204" pitchFamily="34" charset="-128"/>
                <a:cs typeface="Calibri" panose="020F0502020204030204" pitchFamily="34" charset="0"/>
              </a:rPr>
              <a:t>BCODB API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57321BCB-306D-AB39-A459-A1AE4E825FA3}"/>
              </a:ext>
            </a:extLst>
          </p:cNvPr>
          <p:cNvSpPr/>
          <p:nvPr/>
        </p:nvSpPr>
        <p:spPr>
          <a:xfrm>
            <a:off x="8073390" y="3429000"/>
            <a:ext cx="3974412" cy="218521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b="1" dirty="0">
                <a:solidFill>
                  <a:schemeClr val="accent6"/>
                </a:solidFill>
              </a:rPr>
              <a:t>Bulk BCO Validation</a:t>
            </a:r>
            <a:endParaRPr lang="en-US" sz="20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000" dirty="0"/>
              <a:t>No authentication required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000" dirty="0"/>
              <a:t>Can submit many BCOs at once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000" dirty="0"/>
              <a:t>Results are returned for each BCO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C3A8786-06C3-6930-FB13-4F10B137082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0990" y="2316018"/>
            <a:ext cx="7772400" cy="4039292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B95C8DF-E577-9DF4-24F6-E43ABAD48D98}"/>
              </a:ext>
            </a:extLst>
          </p:cNvPr>
          <p:cNvSpPr txBox="1"/>
          <p:nvPr/>
        </p:nvSpPr>
        <p:spPr>
          <a:xfrm>
            <a:off x="175706" y="861615"/>
            <a:ext cx="11872096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dirty="0">
                <a:solidFill>
                  <a:schemeClr val="accent5"/>
                </a:solidFill>
                <a:hlinkClick r:id="rId5"/>
              </a:rPr>
              <a:t>https://biocomputeobject.org/api/objects/validate/</a:t>
            </a:r>
            <a:endParaRPr lang="en-US" sz="2400" dirty="0">
              <a:solidFill>
                <a:schemeClr val="accent5"/>
              </a:solidFill>
            </a:endParaRPr>
          </a:p>
          <a:p>
            <a:pPr algn="ctr"/>
            <a:r>
              <a:rPr lang="en-US" sz="2400" dirty="0">
                <a:solidFill>
                  <a:schemeClr val="accent5"/>
                </a:solidFill>
              </a:rPr>
              <a:t>OR </a:t>
            </a:r>
          </a:p>
          <a:p>
            <a:pPr algn="ctr"/>
            <a:r>
              <a:rPr lang="en-US" sz="2400" dirty="0">
                <a:solidFill>
                  <a:schemeClr val="accent5"/>
                </a:solidFill>
              </a:rPr>
              <a:t>https://</a:t>
            </a:r>
            <a:r>
              <a:rPr lang="en-US" sz="2400" dirty="0" err="1">
                <a:solidFill>
                  <a:schemeClr val="accent5"/>
                </a:solidFill>
              </a:rPr>
              <a:t>biocomputeobject.org</a:t>
            </a:r>
            <a:r>
              <a:rPr lang="en-US" sz="2400" dirty="0">
                <a:solidFill>
                  <a:schemeClr val="accent5"/>
                </a:solidFill>
              </a:rPr>
              <a:t>/</a:t>
            </a:r>
            <a:r>
              <a:rPr lang="en-US" sz="2400" dirty="0" err="1">
                <a:solidFill>
                  <a:schemeClr val="accent5"/>
                </a:solidFill>
              </a:rPr>
              <a:t>api</a:t>
            </a:r>
            <a:r>
              <a:rPr lang="en-US" sz="2400" dirty="0">
                <a:solidFill>
                  <a:schemeClr val="accent5"/>
                </a:solidFill>
              </a:rPr>
              <a:t>/docs/#/BCO%20Management/</a:t>
            </a:r>
            <a:r>
              <a:rPr lang="en-US" sz="2400" dirty="0" err="1">
                <a:solidFill>
                  <a:schemeClr val="accent5"/>
                </a:solidFill>
              </a:rPr>
              <a:t>api_objects_validate_create</a:t>
            </a:r>
            <a:endParaRPr lang="en-US" sz="2400" dirty="0">
              <a:solidFill>
                <a:schemeClr val="accent5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9793480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2BD9618A-67FB-F048-B7C2-9C3138FBF83C}"/>
              </a:ext>
            </a:extLst>
          </p:cNvPr>
          <p:cNvSpPr/>
          <p:nvPr/>
        </p:nvSpPr>
        <p:spPr>
          <a:xfrm>
            <a:off x="-2" y="0"/>
            <a:ext cx="12192000" cy="736551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CFA06B9-03DC-FB44-B429-BBBB7EFB7AED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90744" y="6309345"/>
            <a:ext cx="1157058" cy="365091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2A156E6C-CC06-4C48-A2F8-B12BB716C9EF}"/>
              </a:ext>
            </a:extLst>
          </p:cNvPr>
          <p:cNvSpPr/>
          <p:nvPr/>
        </p:nvSpPr>
        <p:spPr>
          <a:xfrm>
            <a:off x="288512" y="1201573"/>
            <a:ext cx="3842576" cy="236988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b="1" dirty="0">
                <a:solidFill>
                  <a:schemeClr val="accent6"/>
                </a:solidFill>
              </a:rPr>
              <a:t>BCO PORTAL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000" dirty="0"/>
              <a:t>Aggregate of BioCompute resources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000" dirty="0"/>
              <a:t>Possible to have multiple instances of BCODB associated with one account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000" dirty="0"/>
          </a:p>
        </p:txBody>
      </p:sp>
      <p:sp>
        <p:nvSpPr>
          <p:cNvPr id="7" name="Pentagon 6">
            <a:extLst>
              <a:ext uri="{FF2B5EF4-FFF2-40B4-BE49-F238E27FC236}">
                <a16:creationId xmlns:a16="http://schemas.microsoft.com/office/drawing/2014/main" id="{E5840FA1-0F72-564A-9F82-E0B13D652B0A}"/>
              </a:ext>
            </a:extLst>
          </p:cNvPr>
          <p:cNvSpPr/>
          <p:nvPr/>
        </p:nvSpPr>
        <p:spPr>
          <a:xfrm>
            <a:off x="-2" y="6556986"/>
            <a:ext cx="2161311" cy="301014"/>
          </a:xfrm>
          <a:prstGeom prst="homePlate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bg1"/>
                </a:solidFill>
                <a:latin typeface="Calibri" panose="020F0502020204030204" pitchFamily="34" charset="0"/>
                <a:ea typeface="Arial Unicode MS" panose="020B0604020202020204" pitchFamily="34" charset="-128"/>
                <a:cs typeface="Calibri" panose="020F0502020204030204" pitchFamily="34" charset="0"/>
              </a:rPr>
              <a:t>BCO Portal and BCODB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E69905C2-56D8-5244-8768-8AD9620F5E64}"/>
              </a:ext>
            </a:extLst>
          </p:cNvPr>
          <p:cNvSpPr txBox="1">
            <a:spLocks/>
          </p:cNvSpPr>
          <p:nvPr/>
        </p:nvSpPr>
        <p:spPr>
          <a:xfrm>
            <a:off x="464818" y="-220737"/>
            <a:ext cx="11262363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solidFill>
                  <a:schemeClr val="bg1"/>
                </a:solidFill>
                <a:latin typeface="Calibri" panose="020F0502020204030204" pitchFamily="34" charset="0"/>
                <a:ea typeface="Arial Unicode MS" panose="020B0604020202020204" pitchFamily="34" charset="-128"/>
                <a:cs typeface="Calibri" panose="020F0502020204030204" pitchFamily="34" charset="0"/>
              </a:rPr>
              <a:t>BCO Portal and BCODB</a:t>
            </a:r>
          </a:p>
        </p:txBody>
      </p:sp>
      <p:pic>
        <p:nvPicPr>
          <p:cNvPr id="5" name="Picture 4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AED15057-9D14-513B-09BF-C9DB3902355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35425" y="940656"/>
            <a:ext cx="6091756" cy="2978277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0537EB48-A9F9-D4F1-EA26-70E18DA2B826}"/>
              </a:ext>
            </a:extLst>
          </p:cNvPr>
          <p:cNvSpPr/>
          <p:nvPr/>
        </p:nvSpPr>
        <p:spPr>
          <a:xfrm>
            <a:off x="144198" y="3571453"/>
            <a:ext cx="3842576" cy="31085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b="1" dirty="0">
                <a:solidFill>
                  <a:schemeClr val="accent6"/>
                </a:solidFill>
              </a:rPr>
              <a:t>BCO DB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000" dirty="0"/>
              <a:t>Independent of the BCO Portal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000" dirty="0"/>
              <a:t>BCODB instance attached to the BCO Portal is available for the public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000" dirty="0"/>
              <a:t>Code is available via GitHub and anyone can set up an independent instance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</p:txBody>
      </p:sp>
      <p:pic>
        <p:nvPicPr>
          <p:cNvPr id="12" name="Picture 11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77562441-33B4-AC4E-9E5F-3A11674F6CE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275402" y="3386488"/>
            <a:ext cx="7772400" cy="27912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481097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2BD9618A-67FB-F048-B7C2-9C3138FBF83C}"/>
              </a:ext>
            </a:extLst>
          </p:cNvPr>
          <p:cNvSpPr/>
          <p:nvPr/>
        </p:nvSpPr>
        <p:spPr>
          <a:xfrm>
            <a:off x="-2" y="0"/>
            <a:ext cx="12192000" cy="736551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CFA06B9-03DC-FB44-B429-BBBB7EFB7AED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90744" y="6309345"/>
            <a:ext cx="1157058" cy="365091"/>
          </a:xfrm>
          <a:prstGeom prst="rect">
            <a:avLst/>
          </a:prstGeom>
        </p:spPr>
      </p:pic>
      <p:sp>
        <p:nvSpPr>
          <p:cNvPr id="7" name="Pentagon 6">
            <a:extLst>
              <a:ext uri="{FF2B5EF4-FFF2-40B4-BE49-F238E27FC236}">
                <a16:creationId xmlns:a16="http://schemas.microsoft.com/office/drawing/2014/main" id="{E5840FA1-0F72-564A-9F82-E0B13D652B0A}"/>
              </a:ext>
            </a:extLst>
          </p:cNvPr>
          <p:cNvSpPr/>
          <p:nvPr/>
        </p:nvSpPr>
        <p:spPr>
          <a:xfrm>
            <a:off x="-1" y="6556986"/>
            <a:ext cx="1380228" cy="301014"/>
          </a:xfrm>
          <a:prstGeom prst="homePlate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bg1"/>
                </a:solidFill>
                <a:latin typeface="Calibri" panose="020F0502020204030204" pitchFamily="34" charset="0"/>
                <a:ea typeface="Arial Unicode MS" panose="020B0604020202020204" pitchFamily="34" charset="-128"/>
                <a:cs typeface="Calibri" panose="020F0502020204030204" pitchFamily="34" charset="0"/>
              </a:rPr>
              <a:t>BCODB API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E69905C2-56D8-5244-8768-8AD9620F5E64}"/>
              </a:ext>
            </a:extLst>
          </p:cNvPr>
          <p:cNvSpPr txBox="1">
            <a:spLocks/>
          </p:cNvSpPr>
          <p:nvPr/>
        </p:nvSpPr>
        <p:spPr>
          <a:xfrm>
            <a:off x="464818" y="-220737"/>
            <a:ext cx="11262363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solidFill>
                  <a:schemeClr val="bg1"/>
                </a:solidFill>
                <a:latin typeface="Calibri" panose="020F0502020204030204" pitchFamily="34" charset="0"/>
                <a:ea typeface="Arial Unicode MS" panose="020B0604020202020204" pitchFamily="34" charset="-128"/>
                <a:cs typeface="Calibri" panose="020F0502020204030204" pitchFamily="34" charset="0"/>
              </a:rPr>
              <a:t>BCODB API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57321BCB-306D-AB39-A459-A1AE4E825FA3}"/>
              </a:ext>
            </a:extLst>
          </p:cNvPr>
          <p:cNvSpPr/>
          <p:nvPr/>
        </p:nvSpPr>
        <p:spPr>
          <a:xfrm>
            <a:off x="0" y="2246385"/>
            <a:ext cx="4390898" cy="280076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b="1" dirty="0">
                <a:solidFill>
                  <a:schemeClr val="accent6"/>
                </a:solidFill>
              </a:rPr>
              <a:t>Bulk BCO Validation: Results</a:t>
            </a:r>
            <a:endParaRPr lang="en-US" sz="20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000" dirty="0"/>
              <a:t>Response is a JSON object.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000" dirty="0"/>
              <a:t>Results for each BCO returned based on </a:t>
            </a:r>
            <a:r>
              <a:rPr lang="en-US" sz="2000" dirty="0" err="1"/>
              <a:t>object_id</a:t>
            </a:r>
            <a:endParaRPr lang="en-US" sz="20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000" dirty="0"/>
              <a:t>Each error is listed separately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000" dirty="0"/>
              <a:t>Also checks validity of </a:t>
            </a:r>
            <a:r>
              <a:rPr lang="en-US" sz="2000" dirty="0" err="1"/>
              <a:t>extension_domain</a:t>
            </a:r>
            <a:endParaRPr lang="en-US" sz="2000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</p:txBody>
      </p:sp>
      <p:pic>
        <p:nvPicPr>
          <p:cNvPr id="3" name="Picture 2" descr="Text&#10;&#10;Description automatically generated">
            <a:extLst>
              <a:ext uri="{FF2B5EF4-FFF2-40B4-BE49-F238E27FC236}">
                <a16:creationId xmlns:a16="http://schemas.microsoft.com/office/drawing/2014/main" id="{17C552F8-B5E6-7416-AC32-9024C8EC11B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32300" y="888766"/>
            <a:ext cx="7527290" cy="46992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631379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>
            <a:extLst>
              <a:ext uri="{FF2B5EF4-FFF2-40B4-BE49-F238E27FC236}">
                <a16:creationId xmlns:a16="http://schemas.microsoft.com/office/drawing/2014/main" id="{2A43EB92-0FB5-4F13-66CA-9692FD4D4C7C}"/>
              </a:ext>
            </a:extLst>
          </p:cNvPr>
          <p:cNvSpPr/>
          <p:nvPr/>
        </p:nvSpPr>
        <p:spPr>
          <a:xfrm>
            <a:off x="261717" y="4187546"/>
            <a:ext cx="3645724" cy="190005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shade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08363A35-AAB5-C348-6356-61E05B20DD06}"/>
              </a:ext>
            </a:extLst>
          </p:cNvPr>
          <p:cNvSpPr/>
          <p:nvPr/>
        </p:nvSpPr>
        <p:spPr>
          <a:xfrm>
            <a:off x="4278847" y="4187546"/>
            <a:ext cx="3645724" cy="190005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BD9618A-67FB-F048-B7C2-9C3138FBF83C}"/>
              </a:ext>
            </a:extLst>
          </p:cNvPr>
          <p:cNvSpPr/>
          <p:nvPr/>
        </p:nvSpPr>
        <p:spPr>
          <a:xfrm>
            <a:off x="-2" y="0"/>
            <a:ext cx="12192000" cy="736551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CFA06B9-03DC-FB44-B429-BBBB7EFB7AED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90744" y="6309345"/>
            <a:ext cx="1157058" cy="365091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2A156E6C-CC06-4C48-A2F8-B12BB716C9EF}"/>
              </a:ext>
            </a:extLst>
          </p:cNvPr>
          <p:cNvSpPr/>
          <p:nvPr/>
        </p:nvSpPr>
        <p:spPr>
          <a:xfrm>
            <a:off x="433599" y="4401130"/>
            <a:ext cx="3485258" cy="15081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b="1" dirty="0">
                <a:solidFill>
                  <a:schemeClr val="accent6"/>
                </a:solidFill>
              </a:rPr>
              <a:t>BCO PORTAL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000" dirty="0"/>
              <a:t>JavaScript (React) front end</a:t>
            </a:r>
          </a:p>
          <a:p>
            <a:r>
              <a:rPr lang="en-US" sz="1100" dirty="0"/>
              <a:t> </a:t>
            </a:r>
          </a:p>
          <a:p>
            <a:endParaRPr lang="en-US" sz="1100" dirty="0"/>
          </a:p>
          <a:p>
            <a:endParaRPr lang="en-US" sz="1100" dirty="0"/>
          </a:p>
          <a:p>
            <a:r>
              <a:rPr lang="en-US" sz="1100" dirty="0"/>
              <a:t>          https://</a:t>
            </a:r>
            <a:r>
              <a:rPr lang="en-US" sz="1100" dirty="0" err="1"/>
              <a:t>github.com</a:t>
            </a:r>
            <a:r>
              <a:rPr lang="en-US" sz="1100" dirty="0"/>
              <a:t>/</a:t>
            </a:r>
            <a:r>
              <a:rPr lang="en-US" sz="1100" dirty="0" err="1"/>
              <a:t>biocompute</a:t>
            </a:r>
            <a:r>
              <a:rPr lang="en-US" sz="1100" dirty="0"/>
              <a:t>-objects/portal</a:t>
            </a:r>
          </a:p>
        </p:txBody>
      </p:sp>
      <p:sp>
        <p:nvSpPr>
          <p:cNvPr id="7" name="Pentagon 6">
            <a:extLst>
              <a:ext uri="{FF2B5EF4-FFF2-40B4-BE49-F238E27FC236}">
                <a16:creationId xmlns:a16="http://schemas.microsoft.com/office/drawing/2014/main" id="{E5840FA1-0F72-564A-9F82-E0B13D652B0A}"/>
              </a:ext>
            </a:extLst>
          </p:cNvPr>
          <p:cNvSpPr/>
          <p:nvPr/>
        </p:nvSpPr>
        <p:spPr>
          <a:xfrm>
            <a:off x="-2" y="6556986"/>
            <a:ext cx="2161311" cy="301014"/>
          </a:xfrm>
          <a:prstGeom prst="homePlate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bg1"/>
                </a:solidFill>
                <a:latin typeface="Calibri" panose="020F0502020204030204" pitchFamily="34" charset="0"/>
                <a:ea typeface="Arial Unicode MS" panose="020B0604020202020204" pitchFamily="34" charset="-128"/>
                <a:cs typeface="Calibri" panose="020F0502020204030204" pitchFamily="34" charset="0"/>
              </a:rPr>
              <a:t>BCO Portal and BCODB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E69905C2-56D8-5244-8768-8AD9620F5E64}"/>
              </a:ext>
            </a:extLst>
          </p:cNvPr>
          <p:cNvSpPr txBox="1">
            <a:spLocks/>
          </p:cNvSpPr>
          <p:nvPr/>
        </p:nvSpPr>
        <p:spPr>
          <a:xfrm>
            <a:off x="464818" y="-220737"/>
            <a:ext cx="11262363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solidFill>
                  <a:schemeClr val="bg1"/>
                </a:solidFill>
                <a:latin typeface="Calibri" panose="020F0502020204030204" pitchFamily="34" charset="0"/>
                <a:ea typeface="Arial Unicode MS" panose="020B0604020202020204" pitchFamily="34" charset="-128"/>
                <a:cs typeface="Calibri" panose="020F0502020204030204" pitchFamily="34" charset="0"/>
              </a:rPr>
              <a:t>BCO Portal and BCODB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0537EB48-A9F9-D4F1-EA26-70E18DA2B826}"/>
              </a:ext>
            </a:extLst>
          </p:cNvPr>
          <p:cNvSpPr/>
          <p:nvPr/>
        </p:nvSpPr>
        <p:spPr>
          <a:xfrm>
            <a:off x="4359080" y="4398908"/>
            <a:ext cx="3485258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b="1" dirty="0">
                <a:solidFill>
                  <a:schemeClr val="accent6"/>
                </a:solidFill>
              </a:rPr>
              <a:t>BCO DB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000" dirty="0"/>
              <a:t>Python (Django) with SQLite 3 database</a:t>
            </a:r>
          </a:p>
          <a:p>
            <a:endParaRPr lang="en-US" sz="1100" dirty="0">
              <a:solidFill>
                <a:prstClr val="black"/>
              </a:solidFill>
            </a:endParaRPr>
          </a:p>
          <a:p>
            <a:r>
              <a:rPr lang="en-US" sz="1100" dirty="0">
                <a:solidFill>
                  <a:prstClr val="black"/>
                </a:solidFill>
              </a:rPr>
              <a:t>     https://</a:t>
            </a:r>
            <a:r>
              <a:rPr lang="en-US" sz="1100" dirty="0" err="1">
                <a:solidFill>
                  <a:prstClr val="black"/>
                </a:solidFill>
              </a:rPr>
              <a:t>github.com</a:t>
            </a:r>
            <a:r>
              <a:rPr lang="en-US" sz="1100" dirty="0">
                <a:solidFill>
                  <a:prstClr val="black"/>
                </a:solidFill>
              </a:rPr>
              <a:t>/</a:t>
            </a:r>
            <a:r>
              <a:rPr lang="en-US" sz="1100" dirty="0" err="1">
                <a:solidFill>
                  <a:prstClr val="black"/>
                </a:solidFill>
              </a:rPr>
              <a:t>biocompute</a:t>
            </a:r>
            <a:r>
              <a:rPr lang="en-US" sz="1100" dirty="0">
                <a:solidFill>
                  <a:prstClr val="black"/>
                </a:solidFill>
              </a:rPr>
              <a:t>-objects/</a:t>
            </a:r>
            <a:r>
              <a:rPr lang="en-US" sz="1100" dirty="0" err="1">
                <a:solidFill>
                  <a:prstClr val="black"/>
                </a:solidFill>
              </a:rPr>
              <a:t>bco_api</a:t>
            </a:r>
            <a:endParaRPr lang="en-US" sz="20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BB7D866-CC07-C568-D992-42CF736E9D0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3600" y="1325563"/>
            <a:ext cx="11262363" cy="648752"/>
          </a:xfrm>
          <a:prstGeom prst="rect">
            <a:avLst/>
          </a:prstGeom>
        </p:spPr>
      </p:pic>
      <p:sp>
        <p:nvSpPr>
          <p:cNvPr id="14" name="Down Arrow 13">
            <a:extLst>
              <a:ext uri="{FF2B5EF4-FFF2-40B4-BE49-F238E27FC236}">
                <a16:creationId xmlns:a16="http://schemas.microsoft.com/office/drawing/2014/main" id="{B132265A-D564-B992-3DB8-F7A036237A48}"/>
              </a:ext>
            </a:extLst>
          </p:cNvPr>
          <p:cNvSpPr/>
          <p:nvPr/>
        </p:nvSpPr>
        <p:spPr>
          <a:xfrm>
            <a:off x="1349509" y="3317387"/>
            <a:ext cx="723561" cy="1053935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Down Arrow 14">
            <a:extLst>
              <a:ext uri="{FF2B5EF4-FFF2-40B4-BE49-F238E27FC236}">
                <a16:creationId xmlns:a16="http://schemas.microsoft.com/office/drawing/2014/main" id="{0D29E6AC-D540-5FBE-0D6F-788A639F2D20}"/>
              </a:ext>
            </a:extLst>
          </p:cNvPr>
          <p:cNvSpPr/>
          <p:nvPr/>
        </p:nvSpPr>
        <p:spPr>
          <a:xfrm rot="18227848">
            <a:off x="7713803" y="2877263"/>
            <a:ext cx="723561" cy="1467386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Down Arrow 15">
            <a:extLst>
              <a:ext uri="{FF2B5EF4-FFF2-40B4-BE49-F238E27FC236}">
                <a16:creationId xmlns:a16="http://schemas.microsoft.com/office/drawing/2014/main" id="{81239D73-AE51-D028-CD69-59D71294182C}"/>
              </a:ext>
            </a:extLst>
          </p:cNvPr>
          <p:cNvSpPr/>
          <p:nvPr/>
        </p:nvSpPr>
        <p:spPr>
          <a:xfrm rot="20156003">
            <a:off x="4247561" y="3203695"/>
            <a:ext cx="723561" cy="1053935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3453F1AE-B12A-4253-EFA5-77D0D631FA01}"/>
              </a:ext>
            </a:extLst>
          </p:cNvPr>
          <p:cNvSpPr/>
          <p:nvPr/>
        </p:nvSpPr>
        <p:spPr>
          <a:xfrm>
            <a:off x="8284561" y="4187546"/>
            <a:ext cx="3645724" cy="190005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530453ED-41B7-93D9-C25F-1C368B2FB19E}"/>
              </a:ext>
            </a:extLst>
          </p:cNvPr>
          <p:cNvSpPr/>
          <p:nvPr/>
        </p:nvSpPr>
        <p:spPr>
          <a:xfrm>
            <a:off x="8496485" y="4398908"/>
            <a:ext cx="3485258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b="1" dirty="0">
                <a:solidFill>
                  <a:schemeClr val="accent6"/>
                </a:solidFill>
              </a:rPr>
              <a:t>BCO DB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000" dirty="0"/>
              <a:t>Python (Django) with SQLite 3 database</a:t>
            </a:r>
          </a:p>
          <a:p>
            <a:r>
              <a:rPr lang="en-US" sz="1100" dirty="0">
                <a:solidFill>
                  <a:prstClr val="black"/>
                </a:solidFill>
              </a:rPr>
              <a:t>     </a:t>
            </a:r>
          </a:p>
          <a:p>
            <a:r>
              <a:rPr lang="en-US" sz="1100" dirty="0">
                <a:solidFill>
                  <a:prstClr val="black"/>
                </a:solidFill>
              </a:rPr>
              <a:t>  https://</a:t>
            </a:r>
            <a:r>
              <a:rPr lang="en-US" sz="1100" dirty="0" err="1">
                <a:solidFill>
                  <a:prstClr val="black"/>
                </a:solidFill>
              </a:rPr>
              <a:t>github.com</a:t>
            </a:r>
            <a:r>
              <a:rPr lang="en-US" sz="1100" dirty="0">
                <a:solidFill>
                  <a:prstClr val="black"/>
                </a:solidFill>
              </a:rPr>
              <a:t>/</a:t>
            </a:r>
            <a:r>
              <a:rPr lang="en-US" sz="1100" dirty="0" err="1">
                <a:solidFill>
                  <a:prstClr val="black"/>
                </a:solidFill>
              </a:rPr>
              <a:t>biocompute</a:t>
            </a:r>
            <a:r>
              <a:rPr lang="en-US" sz="1100" dirty="0">
                <a:solidFill>
                  <a:prstClr val="black"/>
                </a:solidFill>
              </a:rPr>
              <a:t>-objects/</a:t>
            </a:r>
            <a:r>
              <a:rPr lang="en-US" sz="1100" dirty="0" err="1">
                <a:solidFill>
                  <a:prstClr val="black"/>
                </a:solidFill>
              </a:rPr>
              <a:t>userdbi</a:t>
            </a:r>
            <a:endParaRPr lang="en-US" sz="2000" dirty="0"/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C4E30337-7CD2-4E1A-D7C1-ED9A68C28D8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52446" y="2320946"/>
            <a:ext cx="994443" cy="824660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1875AEC1-4D03-70DC-8178-68C1865D96A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42349" y="2320946"/>
            <a:ext cx="994443" cy="824660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496C5A44-DD3A-0A8D-8DFA-08CE8473CC9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494018" y="2320946"/>
            <a:ext cx="994443" cy="824660"/>
          </a:xfrm>
          <a:prstGeom prst="rect">
            <a:avLst/>
          </a:prstGeom>
        </p:spPr>
      </p:pic>
      <p:sp>
        <p:nvSpPr>
          <p:cNvPr id="29" name="Rectangle 28">
            <a:extLst>
              <a:ext uri="{FF2B5EF4-FFF2-40B4-BE49-F238E27FC236}">
                <a16:creationId xmlns:a16="http://schemas.microsoft.com/office/drawing/2014/main" id="{E3DFED82-AEC7-F6CC-CF9D-02C2891C54DC}"/>
              </a:ext>
            </a:extLst>
          </p:cNvPr>
          <p:cNvSpPr/>
          <p:nvPr/>
        </p:nvSpPr>
        <p:spPr>
          <a:xfrm>
            <a:off x="8695461" y="2039161"/>
            <a:ext cx="3252078" cy="218521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b="1" dirty="0">
                <a:solidFill>
                  <a:schemeClr val="accent6"/>
                </a:solidFill>
              </a:rPr>
              <a:t>Open Source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000" dirty="0"/>
              <a:t>All source code is available via GitHub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000" dirty="0"/>
              <a:t>Contributions WELCOME!!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219050276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2BD9618A-67FB-F048-B7C2-9C3138FBF83C}"/>
              </a:ext>
            </a:extLst>
          </p:cNvPr>
          <p:cNvSpPr/>
          <p:nvPr/>
        </p:nvSpPr>
        <p:spPr>
          <a:xfrm>
            <a:off x="-2" y="0"/>
            <a:ext cx="12192000" cy="736551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CFA06B9-03DC-FB44-B429-BBBB7EFB7AED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90744" y="6309345"/>
            <a:ext cx="1157058" cy="365091"/>
          </a:xfrm>
          <a:prstGeom prst="rect">
            <a:avLst/>
          </a:prstGeom>
        </p:spPr>
      </p:pic>
      <p:sp>
        <p:nvSpPr>
          <p:cNvPr id="7" name="Pentagon 6">
            <a:extLst>
              <a:ext uri="{FF2B5EF4-FFF2-40B4-BE49-F238E27FC236}">
                <a16:creationId xmlns:a16="http://schemas.microsoft.com/office/drawing/2014/main" id="{E5840FA1-0F72-564A-9F82-E0B13D652B0A}"/>
              </a:ext>
            </a:extLst>
          </p:cNvPr>
          <p:cNvSpPr/>
          <p:nvPr/>
        </p:nvSpPr>
        <p:spPr>
          <a:xfrm>
            <a:off x="-2" y="6556986"/>
            <a:ext cx="2161311" cy="301014"/>
          </a:xfrm>
          <a:prstGeom prst="homePlate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bg1"/>
                </a:solidFill>
                <a:latin typeface="Calibri" panose="020F0502020204030204" pitchFamily="34" charset="0"/>
                <a:ea typeface="Arial Unicode MS" panose="020B0604020202020204" pitchFamily="34" charset="-128"/>
                <a:cs typeface="Calibri" panose="020F0502020204030204" pitchFamily="34" charset="0"/>
              </a:rPr>
              <a:t>BCO Portal and BCODB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E69905C2-56D8-5244-8768-8AD9620F5E64}"/>
              </a:ext>
            </a:extLst>
          </p:cNvPr>
          <p:cNvSpPr txBox="1">
            <a:spLocks/>
          </p:cNvSpPr>
          <p:nvPr/>
        </p:nvSpPr>
        <p:spPr>
          <a:xfrm>
            <a:off x="464818" y="-220737"/>
            <a:ext cx="11262363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solidFill>
                  <a:schemeClr val="bg1"/>
                </a:solidFill>
                <a:latin typeface="Calibri" panose="020F0502020204030204" pitchFamily="34" charset="0"/>
                <a:ea typeface="Arial Unicode MS" panose="020B0604020202020204" pitchFamily="34" charset="-128"/>
                <a:cs typeface="Calibri" panose="020F0502020204030204" pitchFamily="34" charset="0"/>
              </a:rPr>
              <a:t>BCO Portal and BCODB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57321BCB-306D-AB39-A459-A1AE4E825FA3}"/>
              </a:ext>
            </a:extLst>
          </p:cNvPr>
          <p:cNvSpPr/>
          <p:nvPr/>
        </p:nvSpPr>
        <p:spPr>
          <a:xfrm>
            <a:off x="107500" y="1971113"/>
            <a:ext cx="5798000" cy="249299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b="1" dirty="0">
                <a:solidFill>
                  <a:schemeClr val="accent6"/>
                </a:solidFill>
              </a:rPr>
              <a:t>Server Information - Account Page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000" dirty="0"/>
              <a:t>BCOs, prefixes, groups, and permissions are SERVER specific (BCODB instance)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000" dirty="0"/>
              <a:t>BCO Portal users can have multiple “servers” associated with their account.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000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</p:txBody>
      </p:sp>
      <p:pic>
        <p:nvPicPr>
          <p:cNvPr id="11" name="Picture 10" descr="A screenshot of a computer&#10;&#10;Description automatically generated">
            <a:extLst>
              <a:ext uri="{FF2B5EF4-FFF2-40B4-BE49-F238E27FC236}">
                <a16:creationId xmlns:a16="http://schemas.microsoft.com/office/drawing/2014/main" id="{0F3DAF01-D597-2B57-C4A6-A0B082B1C56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20226" y="819929"/>
            <a:ext cx="6771774" cy="54060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287475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2BD9618A-67FB-F048-B7C2-9C3138FBF83C}"/>
              </a:ext>
            </a:extLst>
          </p:cNvPr>
          <p:cNvSpPr/>
          <p:nvPr/>
        </p:nvSpPr>
        <p:spPr>
          <a:xfrm>
            <a:off x="-2" y="0"/>
            <a:ext cx="12192000" cy="736551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CFA06B9-03DC-FB44-B429-BBBB7EFB7AED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90744" y="6309345"/>
            <a:ext cx="1157058" cy="365091"/>
          </a:xfrm>
          <a:prstGeom prst="rect">
            <a:avLst/>
          </a:prstGeom>
        </p:spPr>
      </p:pic>
      <p:sp>
        <p:nvSpPr>
          <p:cNvPr id="7" name="Pentagon 6">
            <a:extLst>
              <a:ext uri="{FF2B5EF4-FFF2-40B4-BE49-F238E27FC236}">
                <a16:creationId xmlns:a16="http://schemas.microsoft.com/office/drawing/2014/main" id="{E5840FA1-0F72-564A-9F82-E0B13D652B0A}"/>
              </a:ext>
            </a:extLst>
          </p:cNvPr>
          <p:cNvSpPr/>
          <p:nvPr/>
        </p:nvSpPr>
        <p:spPr>
          <a:xfrm>
            <a:off x="-2" y="6556986"/>
            <a:ext cx="2161311" cy="301014"/>
          </a:xfrm>
          <a:prstGeom prst="homePlate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bg1"/>
                </a:solidFill>
                <a:latin typeface="Calibri" panose="020F0502020204030204" pitchFamily="34" charset="0"/>
                <a:ea typeface="Arial Unicode MS" panose="020B0604020202020204" pitchFamily="34" charset="-128"/>
                <a:cs typeface="Calibri" panose="020F0502020204030204" pitchFamily="34" charset="0"/>
              </a:rPr>
              <a:t>BCO Portal and BCODB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E69905C2-56D8-5244-8768-8AD9620F5E64}"/>
              </a:ext>
            </a:extLst>
          </p:cNvPr>
          <p:cNvSpPr txBox="1">
            <a:spLocks/>
          </p:cNvSpPr>
          <p:nvPr/>
        </p:nvSpPr>
        <p:spPr>
          <a:xfrm>
            <a:off x="464818" y="-220737"/>
            <a:ext cx="11262363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solidFill>
                  <a:schemeClr val="bg1"/>
                </a:solidFill>
                <a:latin typeface="Calibri" panose="020F0502020204030204" pitchFamily="34" charset="0"/>
                <a:ea typeface="Arial Unicode MS" panose="020B0604020202020204" pitchFamily="34" charset="-128"/>
                <a:cs typeface="Calibri" panose="020F0502020204030204" pitchFamily="34" charset="0"/>
              </a:rPr>
              <a:t>BCO Portal and BCODB</a:t>
            </a:r>
          </a:p>
        </p:txBody>
      </p:sp>
      <p:pic>
        <p:nvPicPr>
          <p:cNvPr id="17" name="Picture 16" descr="A screenshot of a computer&#10;&#10;Description automatically generated">
            <a:extLst>
              <a:ext uri="{FF2B5EF4-FFF2-40B4-BE49-F238E27FC236}">
                <a16:creationId xmlns:a16="http://schemas.microsoft.com/office/drawing/2014/main" id="{E79841A5-9FA4-2C82-CF96-E82744569C9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69563" y="1285816"/>
            <a:ext cx="7222435" cy="4286368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57321BCB-306D-AB39-A459-A1AE4E825FA3}"/>
              </a:ext>
            </a:extLst>
          </p:cNvPr>
          <p:cNvSpPr/>
          <p:nvPr/>
        </p:nvSpPr>
        <p:spPr>
          <a:xfrm>
            <a:off x="107500" y="1971113"/>
            <a:ext cx="4636779" cy="31085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b="1" dirty="0">
                <a:solidFill>
                  <a:schemeClr val="accent6"/>
                </a:solidFill>
              </a:rPr>
              <a:t>Adding a New Server (BCODB)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000" dirty="0"/>
              <a:t>Requires a Token and the URL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000" dirty="0"/>
              <a:t>“Verify Account Information” checks for access to provided URL via provided token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000" dirty="0"/>
              <a:t>Once an additional server is added the user has access to that BCODB via BCO portal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412691572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2BD9618A-67FB-F048-B7C2-9C3138FBF83C}"/>
              </a:ext>
            </a:extLst>
          </p:cNvPr>
          <p:cNvSpPr/>
          <p:nvPr/>
        </p:nvSpPr>
        <p:spPr>
          <a:xfrm>
            <a:off x="-2" y="0"/>
            <a:ext cx="12192000" cy="736551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CFA06B9-03DC-FB44-B429-BBBB7EFB7AED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90744" y="6309345"/>
            <a:ext cx="1157058" cy="365091"/>
          </a:xfrm>
          <a:prstGeom prst="rect">
            <a:avLst/>
          </a:prstGeom>
        </p:spPr>
      </p:pic>
      <p:sp>
        <p:nvSpPr>
          <p:cNvPr id="7" name="Pentagon 6">
            <a:extLst>
              <a:ext uri="{FF2B5EF4-FFF2-40B4-BE49-F238E27FC236}">
                <a16:creationId xmlns:a16="http://schemas.microsoft.com/office/drawing/2014/main" id="{E5840FA1-0F72-564A-9F82-E0B13D652B0A}"/>
              </a:ext>
            </a:extLst>
          </p:cNvPr>
          <p:cNvSpPr/>
          <p:nvPr/>
        </p:nvSpPr>
        <p:spPr>
          <a:xfrm>
            <a:off x="-2" y="6556986"/>
            <a:ext cx="2161311" cy="301014"/>
          </a:xfrm>
          <a:prstGeom prst="homePlate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bg1"/>
                </a:solidFill>
                <a:latin typeface="Calibri" panose="020F0502020204030204" pitchFamily="34" charset="0"/>
                <a:ea typeface="Arial Unicode MS" panose="020B0604020202020204" pitchFamily="34" charset="-128"/>
                <a:cs typeface="Calibri" panose="020F0502020204030204" pitchFamily="34" charset="0"/>
              </a:rPr>
              <a:t>BCO Portal and BCODB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E69905C2-56D8-5244-8768-8AD9620F5E64}"/>
              </a:ext>
            </a:extLst>
          </p:cNvPr>
          <p:cNvSpPr txBox="1">
            <a:spLocks/>
          </p:cNvSpPr>
          <p:nvPr/>
        </p:nvSpPr>
        <p:spPr>
          <a:xfrm>
            <a:off x="464818" y="-220737"/>
            <a:ext cx="11262363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solidFill>
                  <a:schemeClr val="bg1"/>
                </a:solidFill>
                <a:latin typeface="Calibri" panose="020F0502020204030204" pitchFamily="34" charset="0"/>
                <a:ea typeface="Arial Unicode MS" panose="020B0604020202020204" pitchFamily="34" charset="-128"/>
                <a:cs typeface="Calibri" panose="020F0502020204030204" pitchFamily="34" charset="0"/>
              </a:rPr>
              <a:t>BCO Portal and BCODB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57321BCB-306D-AB39-A459-A1AE4E825FA3}"/>
              </a:ext>
            </a:extLst>
          </p:cNvPr>
          <p:cNvSpPr/>
          <p:nvPr/>
        </p:nvSpPr>
        <p:spPr>
          <a:xfrm>
            <a:off x="107500" y="1172812"/>
            <a:ext cx="5343674" cy="218521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b="1" dirty="0">
                <a:solidFill>
                  <a:schemeClr val="accent6"/>
                </a:solidFill>
              </a:rPr>
              <a:t>Adding a New Server (BCODB)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000" dirty="0"/>
              <a:t>When creating a new draft object the user can select from all available BCODB instances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000" dirty="0"/>
              <a:t>The user also has access to the groups function from the account page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</p:txBody>
      </p:sp>
      <p:pic>
        <p:nvPicPr>
          <p:cNvPr id="3" name="Picture 2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CA782F43-3672-503E-F9E8-F2E311047EE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80082" y="3784353"/>
            <a:ext cx="7114926" cy="2943469"/>
          </a:xfrm>
          <a:prstGeom prst="rect">
            <a:avLst/>
          </a:prstGeom>
          <a:ln w="34925">
            <a:solidFill>
              <a:schemeClr val="accent1">
                <a:shade val="50000"/>
              </a:schemeClr>
            </a:solidFill>
          </a:ln>
        </p:spPr>
      </p:pic>
      <p:pic>
        <p:nvPicPr>
          <p:cNvPr id="6" name="Picture 5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DEC05655-17D4-626B-40F6-CC934FF2607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542806" y="1330683"/>
            <a:ext cx="5343674" cy="2017409"/>
          </a:xfrm>
          <a:prstGeom prst="rect">
            <a:avLst/>
          </a:prstGeom>
          <a:ln w="31750">
            <a:solidFill>
              <a:schemeClr val="accent1">
                <a:shade val="50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211370650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2BD9618A-67FB-F048-B7C2-9C3138FBF83C}"/>
              </a:ext>
            </a:extLst>
          </p:cNvPr>
          <p:cNvSpPr/>
          <p:nvPr/>
        </p:nvSpPr>
        <p:spPr>
          <a:xfrm>
            <a:off x="-2" y="0"/>
            <a:ext cx="12192000" cy="736551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CFA06B9-03DC-FB44-B429-BBBB7EFB7AED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90744" y="6309345"/>
            <a:ext cx="1157058" cy="365091"/>
          </a:xfrm>
          <a:prstGeom prst="rect">
            <a:avLst/>
          </a:prstGeom>
        </p:spPr>
      </p:pic>
      <p:sp>
        <p:nvSpPr>
          <p:cNvPr id="7" name="Pentagon 6">
            <a:extLst>
              <a:ext uri="{FF2B5EF4-FFF2-40B4-BE49-F238E27FC236}">
                <a16:creationId xmlns:a16="http://schemas.microsoft.com/office/drawing/2014/main" id="{E5840FA1-0F72-564A-9F82-E0B13D652B0A}"/>
              </a:ext>
            </a:extLst>
          </p:cNvPr>
          <p:cNvSpPr/>
          <p:nvPr/>
        </p:nvSpPr>
        <p:spPr>
          <a:xfrm>
            <a:off x="-2" y="6556986"/>
            <a:ext cx="2161311" cy="301014"/>
          </a:xfrm>
          <a:prstGeom prst="homePlate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bg1"/>
                </a:solidFill>
                <a:latin typeface="Calibri" panose="020F0502020204030204" pitchFamily="34" charset="0"/>
                <a:ea typeface="Arial Unicode MS" panose="020B0604020202020204" pitchFamily="34" charset="-128"/>
                <a:cs typeface="Calibri" panose="020F0502020204030204" pitchFamily="34" charset="0"/>
              </a:rPr>
              <a:t>BCO Portal and BCODB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E69905C2-56D8-5244-8768-8AD9620F5E64}"/>
              </a:ext>
            </a:extLst>
          </p:cNvPr>
          <p:cNvSpPr txBox="1">
            <a:spLocks/>
          </p:cNvSpPr>
          <p:nvPr/>
        </p:nvSpPr>
        <p:spPr>
          <a:xfrm>
            <a:off x="464818" y="-220737"/>
            <a:ext cx="11262363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solidFill>
                  <a:schemeClr val="bg1"/>
                </a:solidFill>
                <a:latin typeface="Calibri" panose="020F0502020204030204" pitchFamily="34" charset="0"/>
                <a:ea typeface="Arial Unicode MS" panose="020B0604020202020204" pitchFamily="34" charset="-128"/>
                <a:cs typeface="Calibri" panose="020F0502020204030204" pitchFamily="34" charset="0"/>
              </a:rPr>
              <a:t>BCO Portal and BCODB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57321BCB-306D-AB39-A459-A1AE4E825FA3}"/>
              </a:ext>
            </a:extLst>
          </p:cNvPr>
          <p:cNvSpPr/>
          <p:nvPr/>
        </p:nvSpPr>
        <p:spPr>
          <a:xfrm>
            <a:off x="107500" y="1172812"/>
            <a:ext cx="5343674" cy="218521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b="1" dirty="0">
                <a:solidFill>
                  <a:schemeClr val="accent6"/>
                </a:solidFill>
              </a:rPr>
              <a:t>Adding a New Server (BCODB)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000" dirty="0"/>
              <a:t>When searching for BCOs the user can select from all available BCODB instances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000" dirty="0"/>
              <a:t>The user can search and brows BCOs for any instance they have access to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</p:txBody>
      </p:sp>
      <p:pic>
        <p:nvPicPr>
          <p:cNvPr id="11" name="Picture 10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D1E84CEF-AE08-033B-E80A-2396C17582B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39826" y="3181181"/>
            <a:ext cx="7263299" cy="3493255"/>
          </a:xfrm>
          <a:prstGeom prst="rect">
            <a:avLst/>
          </a:prstGeom>
          <a:solidFill>
            <a:schemeClr val="bg1"/>
          </a:solidFill>
          <a:ln w="34925">
            <a:solidFill>
              <a:schemeClr val="accent1">
                <a:shade val="50000"/>
              </a:schemeClr>
            </a:solidFill>
          </a:ln>
        </p:spPr>
      </p:pic>
      <p:pic>
        <p:nvPicPr>
          <p:cNvPr id="5" name="Picture 4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9B72E2A3-F54B-8AE5-55A7-8D5077419BA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96000" y="1104826"/>
            <a:ext cx="5631181" cy="3155553"/>
          </a:xfrm>
          <a:prstGeom prst="rect">
            <a:avLst/>
          </a:prstGeom>
          <a:ln w="34925">
            <a:solidFill>
              <a:schemeClr val="accent1">
                <a:shade val="50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187917042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2BD9618A-67FB-F048-B7C2-9C3138FBF83C}"/>
              </a:ext>
            </a:extLst>
          </p:cNvPr>
          <p:cNvSpPr/>
          <p:nvPr/>
        </p:nvSpPr>
        <p:spPr>
          <a:xfrm>
            <a:off x="-2" y="0"/>
            <a:ext cx="12192000" cy="5281127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CFA06B9-03DC-FB44-B429-BBBB7EFB7AED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79901" y="5617030"/>
            <a:ext cx="3455933" cy="1090464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2C6C6237-B441-1144-B6DB-9586E0B42306}"/>
              </a:ext>
            </a:extLst>
          </p:cNvPr>
          <p:cNvSpPr txBox="1">
            <a:spLocks/>
          </p:cNvSpPr>
          <p:nvPr/>
        </p:nvSpPr>
        <p:spPr>
          <a:xfrm>
            <a:off x="1015998" y="825759"/>
            <a:ext cx="10160000" cy="3629608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5400" dirty="0">
                <a:solidFill>
                  <a:schemeClr val="bg1"/>
                </a:solidFill>
                <a:latin typeface="Calibri" panose="020F0502020204030204" pitchFamily="34" charset="0"/>
                <a:ea typeface="Arial Unicode MS" panose="020B0604020202020204" pitchFamily="34" charset="-128"/>
                <a:cs typeface="Calibri" panose="020F0502020204030204" pitchFamily="34" charset="0"/>
              </a:rPr>
              <a:t>Prefix Registry</a:t>
            </a:r>
          </a:p>
        </p:txBody>
      </p:sp>
    </p:spTree>
    <p:extLst>
      <p:ext uri="{BB962C8B-B14F-4D97-AF65-F5344CB8AC3E}">
        <p14:creationId xmlns:p14="http://schemas.microsoft.com/office/powerpoint/2010/main" val="282520361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2BD9618A-67FB-F048-B7C2-9C3138FBF83C}"/>
              </a:ext>
            </a:extLst>
          </p:cNvPr>
          <p:cNvSpPr/>
          <p:nvPr/>
        </p:nvSpPr>
        <p:spPr>
          <a:xfrm>
            <a:off x="-2" y="0"/>
            <a:ext cx="12192000" cy="736551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CFA06B9-03DC-FB44-B429-BBBB7EFB7AED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90744" y="6309345"/>
            <a:ext cx="1157058" cy="365091"/>
          </a:xfrm>
          <a:prstGeom prst="rect">
            <a:avLst/>
          </a:prstGeom>
        </p:spPr>
      </p:pic>
      <p:sp>
        <p:nvSpPr>
          <p:cNvPr id="7" name="Pentagon 6">
            <a:extLst>
              <a:ext uri="{FF2B5EF4-FFF2-40B4-BE49-F238E27FC236}">
                <a16:creationId xmlns:a16="http://schemas.microsoft.com/office/drawing/2014/main" id="{E5840FA1-0F72-564A-9F82-E0B13D652B0A}"/>
              </a:ext>
            </a:extLst>
          </p:cNvPr>
          <p:cNvSpPr/>
          <p:nvPr/>
        </p:nvSpPr>
        <p:spPr>
          <a:xfrm>
            <a:off x="-1" y="6556986"/>
            <a:ext cx="1759790" cy="301014"/>
          </a:xfrm>
          <a:prstGeom prst="homePlate">
            <a:avLst/>
          </a:prstGeom>
          <a:solidFill>
            <a:schemeClr val="accent6">
              <a:lumMod val="60000"/>
              <a:lumOff val="40000"/>
            </a:schemeClr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bg1"/>
                </a:solidFill>
                <a:latin typeface="Calibri" panose="020F0502020204030204" pitchFamily="34" charset="0"/>
                <a:ea typeface="Arial Unicode MS" panose="020B0604020202020204" pitchFamily="34" charset="-128"/>
                <a:cs typeface="Calibri" panose="020F0502020204030204" pitchFamily="34" charset="0"/>
              </a:rPr>
              <a:t>Prefix Registry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E69905C2-56D8-5244-8768-8AD9620F5E64}"/>
              </a:ext>
            </a:extLst>
          </p:cNvPr>
          <p:cNvSpPr txBox="1">
            <a:spLocks/>
          </p:cNvSpPr>
          <p:nvPr/>
        </p:nvSpPr>
        <p:spPr>
          <a:xfrm>
            <a:off x="464818" y="-220737"/>
            <a:ext cx="11262363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solidFill>
                  <a:schemeClr val="bg1"/>
                </a:solidFill>
                <a:latin typeface="Calibri" panose="020F0502020204030204" pitchFamily="34" charset="0"/>
                <a:ea typeface="Arial Unicode MS" panose="020B0604020202020204" pitchFamily="34" charset="-128"/>
                <a:cs typeface="Calibri" panose="020F0502020204030204" pitchFamily="34" charset="0"/>
              </a:rPr>
              <a:t>Prefix Registry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57321BCB-306D-AB39-A459-A1AE4E825FA3}"/>
              </a:ext>
            </a:extLst>
          </p:cNvPr>
          <p:cNvSpPr/>
          <p:nvPr/>
        </p:nvSpPr>
        <p:spPr>
          <a:xfrm>
            <a:off x="3443298" y="4672786"/>
            <a:ext cx="5763936" cy="187743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b="1" dirty="0">
                <a:solidFill>
                  <a:schemeClr val="accent6"/>
                </a:solidFill>
              </a:rPr>
              <a:t>BCO Prefix Registry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000" dirty="0"/>
              <a:t>https://</a:t>
            </a:r>
            <a:r>
              <a:rPr lang="en-US" sz="2000" dirty="0" err="1"/>
              <a:t>biocomputeobject.org</a:t>
            </a:r>
            <a:r>
              <a:rPr lang="en-US" sz="2000" dirty="0"/>
              <a:t>/prefix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000" dirty="0"/>
              <a:t>No account required to browse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000" dirty="0"/>
              <a:t>Any user can register a prefix (must be logged in)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</p:txBody>
      </p:sp>
      <p:pic>
        <p:nvPicPr>
          <p:cNvPr id="5" name="Picture 4" descr="Graphical user interface, application, Teams&#10;&#10;Description automatically generated">
            <a:extLst>
              <a:ext uri="{FF2B5EF4-FFF2-40B4-BE49-F238E27FC236}">
                <a16:creationId xmlns:a16="http://schemas.microsoft.com/office/drawing/2014/main" id="{55459157-B206-2AE1-320E-2C59E48858D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09798" y="1104826"/>
            <a:ext cx="7772400" cy="34754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471913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28761</TotalTime>
  <Words>737</Words>
  <Application>Microsoft Macintosh PowerPoint</Application>
  <PresentationFormat>Widescreen</PresentationFormat>
  <Paragraphs>151</Paragraphs>
  <Slides>20</Slides>
  <Notes>20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4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BioCompute A Standardized Method to Communicate Bioinformatic Workflow Information and Ease Organizational Burden</dc:title>
  <dc:creator>Patel, Janisha Amrish</dc:creator>
  <cp:lastModifiedBy>King, Charles H</cp:lastModifiedBy>
  <cp:revision>114</cp:revision>
  <dcterms:created xsi:type="dcterms:W3CDTF">2020-02-04T22:08:09Z</dcterms:created>
  <dcterms:modified xsi:type="dcterms:W3CDTF">2022-09-13T15:41:53Z</dcterms:modified>
</cp:coreProperties>
</file>